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9" r:id="rId2"/>
    <p:sldId id="267" r:id="rId3"/>
    <p:sldId id="273" r:id="rId4"/>
    <p:sldId id="274" r:id="rId5"/>
    <p:sldId id="276" r:id="rId6"/>
    <p:sldId id="261" r:id="rId7"/>
    <p:sldId id="277" r:id="rId8"/>
    <p:sldId id="278" r:id="rId9"/>
    <p:sldId id="283" r:id="rId10"/>
    <p:sldId id="282" r:id="rId11"/>
    <p:sldId id="284" r:id="rId12"/>
    <p:sldId id="285" r:id="rId13"/>
    <p:sldId id="263" r:id="rId14"/>
    <p:sldId id="286" r:id="rId15"/>
    <p:sldId id="264" r:id="rId16"/>
    <p:sldId id="287" r:id="rId17"/>
    <p:sldId id="275" r:id="rId18"/>
    <p:sldId id="271" r:id="rId19"/>
    <p:sldId id="258" r:id="rId20"/>
    <p:sldId id="289" r:id="rId21"/>
    <p:sldId id="288"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6600"/>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D5E4E5-2D3C-426E-BB78-7A817066D309}" type="datetimeFigureOut">
              <a:rPr lang="es-ES" smtClean="0"/>
              <a:pPr/>
              <a:t>16/03/2017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1A5FA8-300C-4085-BE2B-749E150B6214}"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431A5FA8-300C-4085-BE2B-749E150B6214}" type="slidenum">
              <a:rPr lang="es-ES" smtClean="0"/>
              <a:pPr/>
              <a:t>19</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431A5FA8-300C-4085-BE2B-749E150B6214}" type="slidenum">
              <a:rPr lang="es-ES" smtClean="0"/>
              <a:pPr/>
              <a:t>20</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16/03/2017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16/03/2017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16/03/2017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16/03/2017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16/03/2017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16/03/2017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16/03/2017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16/03/2017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16/03/2017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16/03/2017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16/03/2017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16/03/2017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10 Grupo"/>
          <p:cNvGrpSpPr/>
          <p:nvPr/>
        </p:nvGrpSpPr>
        <p:grpSpPr>
          <a:xfrm>
            <a:off x="-32" y="500018"/>
            <a:ext cx="8858312" cy="5715064"/>
            <a:chOff x="-32" y="428604"/>
            <a:chExt cx="8858312" cy="5715064"/>
          </a:xfrm>
        </p:grpSpPr>
        <p:pic>
          <p:nvPicPr>
            <p:cNvPr id="7" name="6 Imagen" descr="unnamed.jpg"/>
            <p:cNvPicPr>
              <a:picLocks noChangeAspect="1"/>
            </p:cNvPicPr>
            <p:nvPr/>
          </p:nvPicPr>
          <p:blipFill>
            <a:blip r:embed="rId2"/>
            <a:stretch>
              <a:fillRect/>
            </a:stretch>
          </p:blipFill>
          <p:spPr>
            <a:xfrm>
              <a:off x="3458251" y="2928958"/>
              <a:ext cx="5399997" cy="3214686"/>
            </a:xfrm>
            <a:prstGeom prst="rect">
              <a:avLst/>
            </a:prstGeom>
          </p:spPr>
        </p:pic>
        <p:pic>
          <p:nvPicPr>
            <p:cNvPr id="8" name="7 Imagen" descr="Logo verde sobre blanco.png"/>
            <p:cNvPicPr>
              <a:picLocks noChangeAspect="1"/>
            </p:cNvPicPr>
            <p:nvPr/>
          </p:nvPicPr>
          <p:blipFill>
            <a:blip r:embed="rId3" cstate="print"/>
            <a:stretch>
              <a:fillRect/>
            </a:stretch>
          </p:blipFill>
          <p:spPr>
            <a:xfrm>
              <a:off x="122127" y="3214710"/>
              <a:ext cx="4092683" cy="1493456"/>
            </a:xfrm>
            <a:prstGeom prst="rect">
              <a:avLst/>
            </a:prstGeom>
          </p:spPr>
        </p:pic>
        <p:sp>
          <p:nvSpPr>
            <p:cNvPr id="9" name="8 CuadroTexto"/>
            <p:cNvSpPr txBox="1"/>
            <p:nvPr/>
          </p:nvSpPr>
          <p:spPr>
            <a:xfrm>
              <a:off x="285720" y="428604"/>
              <a:ext cx="8572560" cy="2077492"/>
            </a:xfrm>
            <a:prstGeom prst="rect">
              <a:avLst/>
            </a:prstGeom>
            <a:noFill/>
          </p:spPr>
          <p:txBody>
            <a:bodyPr wrap="square" rtlCol="0">
              <a:spAutoFit/>
            </a:bodyPr>
            <a:lstStyle/>
            <a:p>
              <a:pPr algn="ctr"/>
              <a:r>
                <a:rPr lang="es-MX" sz="4800" b="1" dirty="0" smtClean="0">
                  <a:solidFill>
                    <a:srgbClr val="008000"/>
                  </a:solidFill>
                </a:rPr>
                <a:t>PLAN COBERTURA </a:t>
              </a:r>
            </a:p>
            <a:p>
              <a:pPr algn="ctr"/>
              <a:r>
                <a:rPr lang="es-MX" sz="4800" b="1" dirty="0" smtClean="0">
                  <a:solidFill>
                    <a:srgbClr val="008000"/>
                  </a:solidFill>
                </a:rPr>
                <a:t>COMUNICACIONES OFICIALES</a:t>
              </a:r>
              <a:r>
                <a:rPr lang="es-MX" sz="4000" b="1" dirty="0" smtClean="0">
                  <a:solidFill>
                    <a:srgbClr val="008000"/>
                  </a:solidFill>
                </a:rPr>
                <a:t> </a:t>
              </a:r>
            </a:p>
            <a:p>
              <a:pPr algn="ctr"/>
              <a:r>
                <a:rPr lang="es-MX" sz="3300" b="1" dirty="0" smtClean="0">
                  <a:solidFill>
                    <a:srgbClr val="008000"/>
                  </a:solidFill>
                </a:rPr>
                <a:t>TARAPOTO, 22 DE ABRIL AL 2 DE MAYO DE 2017</a:t>
              </a:r>
              <a:endParaRPr lang="es-ES" sz="3300" b="1" dirty="0">
                <a:solidFill>
                  <a:srgbClr val="008000"/>
                </a:solidFill>
              </a:endParaRPr>
            </a:p>
          </p:txBody>
        </p:sp>
        <p:pic>
          <p:nvPicPr>
            <p:cNvPr id="10" name="9 Imagen" descr="Slogan verde sobre blanco.png"/>
            <p:cNvPicPr>
              <a:picLocks noChangeAspect="1"/>
            </p:cNvPicPr>
            <p:nvPr/>
          </p:nvPicPr>
          <p:blipFill>
            <a:blip r:embed="rId4" cstate="print"/>
            <a:stretch>
              <a:fillRect/>
            </a:stretch>
          </p:blipFill>
          <p:spPr>
            <a:xfrm>
              <a:off x="-32" y="5411604"/>
              <a:ext cx="3357586" cy="732064"/>
            </a:xfrm>
            <a:prstGeom prst="rect">
              <a:avLst/>
            </a:prstGeom>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CuadroTexto"/>
          <p:cNvSpPr txBox="1"/>
          <p:nvPr/>
        </p:nvSpPr>
        <p:spPr>
          <a:xfrm>
            <a:off x="214282" y="142852"/>
            <a:ext cx="8429684" cy="584775"/>
          </a:xfrm>
          <a:prstGeom prst="rect">
            <a:avLst/>
          </a:prstGeom>
          <a:noFill/>
        </p:spPr>
        <p:txBody>
          <a:bodyPr wrap="square" rtlCol="0">
            <a:spAutoFit/>
          </a:bodyPr>
          <a:lstStyle/>
          <a:p>
            <a:pPr algn="ctr"/>
            <a:r>
              <a:rPr lang="es-MX" sz="3200" b="1" dirty="0" smtClean="0">
                <a:solidFill>
                  <a:srgbClr val="008000"/>
                </a:solidFill>
              </a:rPr>
              <a:t>COMPONENTE 1: COORDINACIÓN GENERAL</a:t>
            </a:r>
            <a:r>
              <a:rPr lang="es-MX" sz="2400" b="1" dirty="0" smtClean="0">
                <a:solidFill>
                  <a:srgbClr val="008000"/>
                </a:solidFill>
              </a:rPr>
              <a:t> </a:t>
            </a:r>
          </a:p>
        </p:txBody>
      </p:sp>
      <p:sp>
        <p:nvSpPr>
          <p:cNvPr id="9" name="8 CuadroTexto"/>
          <p:cNvSpPr txBox="1"/>
          <p:nvPr/>
        </p:nvSpPr>
        <p:spPr>
          <a:xfrm>
            <a:off x="285720" y="839442"/>
            <a:ext cx="8429684" cy="1446550"/>
          </a:xfrm>
          <a:prstGeom prst="rect">
            <a:avLst/>
          </a:prstGeom>
          <a:noFill/>
        </p:spPr>
        <p:txBody>
          <a:bodyPr wrap="square" rtlCol="0">
            <a:spAutoFit/>
          </a:bodyPr>
          <a:lstStyle/>
          <a:p>
            <a:r>
              <a:rPr lang="es-MX" sz="2200" b="1" dirty="0" smtClean="0">
                <a:solidFill>
                  <a:srgbClr val="008000"/>
                </a:solidFill>
              </a:rPr>
              <a:t>Integrada por nueve (9) personas, cada una responsable general de un formato comunicacional: 1. Página – listas correos / </a:t>
            </a:r>
          </a:p>
          <a:p>
            <a:r>
              <a:rPr lang="es-MX" sz="2200" b="1" dirty="0" smtClean="0">
                <a:solidFill>
                  <a:srgbClr val="008000"/>
                </a:solidFill>
              </a:rPr>
              <a:t>2. </a:t>
            </a:r>
            <a:r>
              <a:rPr lang="es-MX" sz="2200" b="1" dirty="0" err="1" smtClean="0">
                <a:solidFill>
                  <a:srgbClr val="008000"/>
                </a:solidFill>
              </a:rPr>
              <a:t>Facebook</a:t>
            </a:r>
            <a:r>
              <a:rPr lang="es-MX" sz="2200" b="1" dirty="0" smtClean="0">
                <a:solidFill>
                  <a:srgbClr val="008000"/>
                </a:solidFill>
              </a:rPr>
              <a:t> / 3. Twitter / 4. Prensa /5. </a:t>
            </a:r>
            <a:r>
              <a:rPr lang="es-MX" sz="2200" b="1" dirty="0" err="1" smtClean="0">
                <a:solidFill>
                  <a:srgbClr val="008000"/>
                </a:solidFill>
              </a:rPr>
              <a:t>Streaming</a:t>
            </a:r>
            <a:r>
              <a:rPr lang="es-MX" sz="2200" b="1" dirty="0" smtClean="0">
                <a:solidFill>
                  <a:srgbClr val="008000"/>
                </a:solidFill>
              </a:rPr>
              <a:t> / 6. Salas de chat / 7. </a:t>
            </a:r>
            <a:r>
              <a:rPr lang="es-MX" sz="2200" b="1" dirty="0" err="1" smtClean="0">
                <a:solidFill>
                  <a:srgbClr val="008000"/>
                </a:solidFill>
              </a:rPr>
              <a:t>Instagram</a:t>
            </a:r>
            <a:r>
              <a:rPr lang="es-MX" sz="2200" b="1" dirty="0" smtClean="0">
                <a:solidFill>
                  <a:srgbClr val="008000"/>
                </a:solidFill>
              </a:rPr>
              <a:t> / 8. Fotografía / 9. Vídeo</a:t>
            </a:r>
            <a:endParaRPr lang="es-ES" sz="2200" b="1" dirty="0" smtClean="0">
              <a:solidFill>
                <a:srgbClr val="008000"/>
              </a:solidFill>
            </a:endParaRPr>
          </a:p>
        </p:txBody>
      </p:sp>
      <p:sp>
        <p:nvSpPr>
          <p:cNvPr id="14" name="13 CuadroTexto"/>
          <p:cNvSpPr txBox="1"/>
          <p:nvPr/>
        </p:nvSpPr>
        <p:spPr>
          <a:xfrm>
            <a:off x="285720" y="2428868"/>
            <a:ext cx="8429684" cy="769441"/>
          </a:xfrm>
          <a:prstGeom prst="rect">
            <a:avLst/>
          </a:prstGeom>
          <a:noFill/>
        </p:spPr>
        <p:txBody>
          <a:bodyPr wrap="square" rtlCol="0">
            <a:spAutoFit/>
          </a:bodyPr>
          <a:lstStyle/>
          <a:p>
            <a:pPr>
              <a:buFont typeface="Arial" charset="0"/>
              <a:buChar char="•"/>
            </a:pPr>
            <a:r>
              <a:rPr lang="es-MX" sz="2200" b="1" dirty="0" smtClean="0">
                <a:solidFill>
                  <a:srgbClr val="008000"/>
                </a:solidFill>
              </a:rPr>
              <a:t> NO significa que esta persona verá o hará todo lo de ese formato, todas las fotos, todos los </a:t>
            </a:r>
            <a:r>
              <a:rPr lang="es-MX" sz="2200" b="1" dirty="0" err="1" smtClean="0">
                <a:solidFill>
                  <a:srgbClr val="008000"/>
                </a:solidFill>
              </a:rPr>
              <a:t>tweets</a:t>
            </a:r>
            <a:r>
              <a:rPr lang="es-MX" sz="2200" b="1" dirty="0" smtClean="0">
                <a:solidFill>
                  <a:srgbClr val="008000"/>
                </a:solidFill>
              </a:rPr>
              <a:t>, etc.</a:t>
            </a:r>
          </a:p>
        </p:txBody>
      </p:sp>
      <p:sp>
        <p:nvSpPr>
          <p:cNvPr id="15" name="14 CuadroTexto"/>
          <p:cNvSpPr txBox="1"/>
          <p:nvPr/>
        </p:nvSpPr>
        <p:spPr>
          <a:xfrm>
            <a:off x="285720" y="3286124"/>
            <a:ext cx="8429684" cy="1785104"/>
          </a:xfrm>
          <a:prstGeom prst="rect">
            <a:avLst/>
          </a:prstGeom>
          <a:noFill/>
        </p:spPr>
        <p:txBody>
          <a:bodyPr wrap="square" rtlCol="0">
            <a:spAutoFit/>
          </a:bodyPr>
          <a:lstStyle/>
          <a:p>
            <a:pPr>
              <a:buFont typeface="Arial" charset="0"/>
              <a:buChar char="•"/>
            </a:pPr>
            <a:r>
              <a:rPr lang="es-MX" sz="2200" b="1" dirty="0" smtClean="0">
                <a:solidFill>
                  <a:srgbClr val="008000"/>
                </a:solidFill>
              </a:rPr>
              <a:t>Significa que tiene la visión general y coordina a un equipo con mucha más gente que estará en todos los espacios de actividades del Foro, cada cual cumpliendo tareas en ese formato, coordinadas por este responsable general, al que pueden acudir para que solucione y respalde ante cualquier necesidad, en cualquier espacio   </a:t>
            </a:r>
          </a:p>
        </p:txBody>
      </p:sp>
      <p:sp>
        <p:nvSpPr>
          <p:cNvPr id="16" name="15 CuadroTexto"/>
          <p:cNvSpPr txBox="1"/>
          <p:nvPr/>
        </p:nvSpPr>
        <p:spPr>
          <a:xfrm>
            <a:off x="285720" y="5143512"/>
            <a:ext cx="8429684" cy="1446550"/>
          </a:xfrm>
          <a:prstGeom prst="rect">
            <a:avLst/>
          </a:prstGeom>
          <a:noFill/>
        </p:spPr>
        <p:txBody>
          <a:bodyPr wrap="square" rtlCol="0">
            <a:spAutoFit/>
          </a:bodyPr>
          <a:lstStyle/>
          <a:p>
            <a:pPr>
              <a:buFont typeface="Arial" charset="0"/>
              <a:buChar char="•"/>
            </a:pPr>
            <a:r>
              <a:rPr lang="es-MX" sz="2200" b="1" dirty="0" smtClean="0">
                <a:solidFill>
                  <a:srgbClr val="008000"/>
                </a:solidFill>
              </a:rPr>
              <a:t> Subsidia y respalda donde haga falta. Recoge la experiencia y propuestas de los/as muchos/as en todos los espacios trabajando en ese formato y la aporta a las reuniones plenarias de la Estructura. Coordina en red lo que haga falta con todos los formatos y espacios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ox(in)">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ox(in)">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ox(in)">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P spid="15"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CuadroTexto"/>
          <p:cNvSpPr txBox="1"/>
          <p:nvPr/>
        </p:nvSpPr>
        <p:spPr>
          <a:xfrm>
            <a:off x="214282" y="214290"/>
            <a:ext cx="8429684" cy="1077218"/>
          </a:xfrm>
          <a:prstGeom prst="rect">
            <a:avLst/>
          </a:prstGeom>
          <a:noFill/>
        </p:spPr>
        <p:txBody>
          <a:bodyPr wrap="square" rtlCol="0">
            <a:spAutoFit/>
          </a:bodyPr>
          <a:lstStyle/>
          <a:p>
            <a:pPr algn="ctr"/>
            <a:r>
              <a:rPr lang="es-MX" sz="3200" b="1" dirty="0" smtClean="0">
                <a:solidFill>
                  <a:srgbClr val="008000"/>
                </a:solidFill>
              </a:rPr>
              <a:t>COMPONENTE 2: COORDINACIÓN POR ESPACIOS DE ACTIVIDAD</a:t>
            </a:r>
            <a:r>
              <a:rPr lang="es-MX" sz="2400" b="1" dirty="0" smtClean="0">
                <a:solidFill>
                  <a:srgbClr val="008000"/>
                </a:solidFill>
              </a:rPr>
              <a:t> </a:t>
            </a:r>
          </a:p>
        </p:txBody>
      </p:sp>
      <p:sp>
        <p:nvSpPr>
          <p:cNvPr id="9" name="8 CuadroTexto"/>
          <p:cNvSpPr txBox="1"/>
          <p:nvPr/>
        </p:nvSpPr>
        <p:spPr>
          <a:xfrm>
            <a:off x="214282" y="1285860"/>
            <a:ext cx="8429684" cy="3139321"/>
          </a:xfrm>
          <a:prstGeom prst="rect">
            <a:avLst/>
          </a:prstGeom>
          <a:noFill/>
        </p:spPr>
        <p:txBody>
          <a:bodyPr wrap="square" rtlCol="0">
            <a:spAutoFit/>
          </a:bodyPr>
          <a:lstStyle/>
          <a:p>
            <a:r>
              <a:rPr lang="es-MX" sz="2200" b="1" dirty="0" smtClean="0">
                <a:solidFill>
                  <a:srgbClr val="008000"/>
                </a:solidFill>
              </a:rPr>
              <a:t>Integrada por trece (13) personas, cada una responsable general de un espacio de actividad: </a:t>
            </a:r>
          </a:p>
          <a:p>
            <a:r>
              <a:rPr lang="es-MX" sz="2200" b="1" dirty="0" smtClean="0">
                <a:solidFill>
                  <a:srgbClr val="008000"/>
                </a:solidFill>
              </a:rPr>
              <a:t>Una por cada uno de los nueve (9) espacios de diálogo (incluido Jóvenes en Lamas)</a:t>
            </a:r>
          </a:p>
          <a:p>
            <a:r>
              <a:rPr lang="es-MX" sz="2200" b="1" dirty="0" smtClean="0">
                <a:solidFill>
                  <a:srgbClr val="008000"/>
                </a:solidFill>
              </a:rPr>
              <a:t>Una (1) por Cultura. </a:t>
            </a:r>
          </a:p>
          <a:p>
            <a:r>
              <a:rPr lang="es-MX" sz="2200" b="1" dirty="0" smtClean="0">
                <a:solidFill>
                  <a:srgbClr val="008000"/>
                </a:solidFill>
              </a:rPr>
              <a:t>Una (1) por las Ferias. </a:t>
            </a:r>
          </a:p>
          <a:p>
            <a:r>
              <a:rPr lang="es-MX" sz="2200" b="1" dirty="0" smtClean="0">
                <a:solidFill>
                  <a:srgbClr val="008000"/>
                </a:solidFill>
              </a:rPr>
              <a:t>Una (1) para atención de medios. </a:t>
            </a:r>
          </a:p>
          <a:p>
            <a:r>
              <a:rPr lang="es-MX" sz="2200" b="1" dirty="0" smtClean="0">
                <a:solidFill>
                  <a:srgbClr val="008000"/>
                </a:solidFill>
              </a:rPr>
              <a:t>Una (1) para Enlace permanente con Comisión Organizadora (donde se funden los tres Comités Internacional, Nacional y Local)</a:t>
            </a:r>
            <a:endParaRPr lang="es-ES" sz="2200" b="1" dirty="0" smtClean="0">
              <a:solidFill>
                <a:srgbClr val="008000"/>
              </a:solidFill>
            </a:endParaRPr>
          </a:p>
        </p:txBody>
      </p:sp>
      <p:sp>
        <p:nvSpPr>
          <p:cNvPr id="7" name="6 CuadroTexto"/>
          <p:cNvSpPr txBox="1"/>
          <p:nvPr/>
        </p:nvSpPr>
        <p:spPr>
          <a:xfrm>
            <a:off x="285720" y="4464144"/>
            <a:ext cx="8429684" cy="1107996"/>
          </a:xfrm>
          <a:prstGeom prst="rect">
            <a:avLst/>
          </a:prstGeom>
          <a:noFill/>
        </p:spPr>
        <p:txBody>
          <a:bodyPr wrap="square" rtlCol="0">
            <a:spAutoFit/>
          </a:bodyPr>
          <a:lstStyle/>
          <a:p>
            <a:r>
              <a:rPr lang="es-MX" sz="2200" b="1" dirty="0" smtClean="0">
                <a:solidFill>
                  <a:srgbClr val="008000"/>
                </a:solidFill>
              </a:rPr>
              <a:t>Cumplen iguales roles y funciones que las descritas antes para coordinadores generales, solo que en el especifico espacio de actividad del que se harán cargo para comunicaciones oficiales. </a:t>
            </a:r>
            <a:endParaRPr lang="es-ES" sz="2200" b="1" dirty="0" smtClean="0">
              <a:solidFill>
                <a:srgbClr val="008000"/>
              </a:solidFill>
            </a:endParaRPr>
          </a:p>
        </p:txBody>
      </p:sp>
      <p:sp>
        <p:nvSpPr>
          <p:cNvPr id="8" name="7 CuadroTexto"/>
          <p:cNvSpPr txBox="1"/>
          <p:nvPr/>
        </p:nvSpPr>
        <p:spPr>
          <a:xfrm>
            <a:off x="214282" y="5628047"/>
            <a:ext cx="8429684" cy="1015663"/>
          </a:xfrm>
          <a:prstGeom prst="rect">
            <a:avLst/>
          </a:prstGeom>
          <a:noFill/>
        </p:spPr>
        <p:txBody>
          <a:bodyPr wrap="square" rtlCol="0">
            <a:spAutoFit/>
          </a:bodyPr>
          <a:lstStyle/>
          <a:p>
            <a:pPr algn="ctr"/>
            <a:r>
              <a:rPr lang="es-MX" sz="2000" b="1" dirty="0" smtClean="0">
                <a:solidFill>
                  <a:srgbClr val="008000"/>
                </a:solidFill>
              </a:rPr>
              <a:t>ESTOS DOS PRIMEROS COMPONENTES, JUNTOS EN PLENARIA Y ASAMBLEA PERMANENTE, SON EL ÓRGANO DE DIRECCIÓN COLECTIVA DE LA ESTRUCTURA</a:t>
            </a:r>
            <a:endParaRPr lang="es-ES" sz="2000" b="1" dirty="0">
              <a:solidFill>
                <a:srgbClr val="008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CuadroTexto"/>
          <p:cNvSpPr txBox="1"/>
          <p:nvPr/>
        </p:nvSpPr>
        <p:spPr>
          <a:xfrm>
            <a:off x="214282" y="117439"/>
            <a:ext cx="8429684" cy="584775"/>
          </a:xfrm>
          <a:prstGeom prst="rect">
            <a:avLst/>
          </a:prstGeom>
          <a:noFill/>
        </p:spPr>
        <p:txBody>
          <a:bodyPr wrap="square" rtlCol="0">
            <a:spAutoFit/>
          </a:bodyPr>
          <a:lstStyle/>
          <a:p>
            <a:pPr algn="ctr"/>
            <a:r>
              <a:rPr lang="es-MX" sz="3200" b="1" dirty="0" smtClean="0">
                <a:solidFill>
                  <a:srgbClr val="008000"/>
                </a:solidFill>
              </a:rPr>
              <a:t>COMPONENTE 3: RED DE VOLUNTARIOS/AS</a:t>
            </a:r>
            <a:endParaRPr lang="es-MX" sz="2400" b="1" dirty="0" smtClean="0">
              <a:solidFill>
                <a:srgbClr val="008000"/>
              </a:solidFill>
            </a:endParaRPr>
          </a:p>
        </p:txBody>
      </p:sp>
      <p:sp>
        <p:nvSpPr>
          <p:cNvPr id="9" name="8 CuadroTexto"/>
          <p:cNvSpPr txBox="1"/>
          <p:nvPr/>
        </p:nvSpPr>
        <p:spPr>
          <a:xfrm>
            <a:off x="285720" y="714356"/>
            <a:ext cx="8429684" cy="707886"/>
          </a:xfrm>
          <a:prstGeom prst="rect">
            <a:avLst/>
          </a:prstGeom>
          <a:noFill/>
        </p:spPr>
        <p:txBody>
          <a:bodyPr wrap="square" rtlCol="0">
            <a:spAutoFit/>
          </a:bodyPr>
          <a:lstStyle/>
          <a:p>
            <a:r>
              <a:rPr lang="es-MX" sz="2000" b="1" dirty="0" smtClean="0">
                <a:solidFill>
                  <a:srgbClr val="008000"/>
                </a:solidFill>
              </a:rPr>
              <a:t>Integrada por todas las personas que cumplan los requisitos antes señalados para ser miembro de la Estructura  (mínimo 50 voluntarios/as)</a:t>
            </a:r>
          </a:p>
        </p:txBody>
      </p:sp>
      <p:sp>
        <p:nvSpPr>
          <p:cNvPr id="12" name="11 CuadroTexto"/>
          <p:cNvSpPr txBox="1"/>
          <p:nvPr/>
        </p:nvSpPr>
        <p:spPr>
          <a:xfrm>
            <a:off x="357158" y="1484643"/>
            <a:ext cx="8429684" cy="1015663"/>
          </a:xfrm>
          <a:prstGeom prst="rect">
            <a:avLst/>
          </a:prstGeom>
          <a:noFill/>
        </p:spPr>
        <p:txBody>
          <a:bodyPr wrap="square" rtlCol="0">
            <a:spAutoFit/>
          </a:bodyPr>
          <a:lstStyle/>
          <a:p>
            <a:r>
              <a:rPr lang="es-MX" sz="2000" b="1" dirty="0" smtClean="0">
                <a:solidFill>
                  <a:srgbClr val="008000"/>
                </a:solidFill>
              </a:rPr>
              <a:t>De acuerdo a su experticia, equipos, interés, etc., serán asignados a un espacio de actividad y un coordinador de ese espacio, buscando repartirlos equilibradamente, de acuerdo a las necesidades de coberturas  </a:t>
            </a:r>
          </a:p>
        </p:txBody>
      </p:sp>
      <p:sp>
        <p:nvSpPr>
          <p:cNvPr id="15" name="14 CuadroTexto"/>
          <p:cNvSpPr txBox="1"/>
          <p:nvPr/>
        </p:nvSpPr>
        <p:spPr>
          <a:xfrm>
            <a:off x="285720" y="2578238"/>
            <a:ext cx="8429684" cy="707886"/>
          </a:xfrm>
          <a:prstGeom prst="rect">
            <a:avLst/>
          </a:prstGeom>
          <a:noFill/>
        </p:spPr>
        <p:txBody>
          <a:bodyPr wrap="square" rtlCol="0">
            <a:spAutoFit/>
          </a:bodyPr>
          <a:lstStyle/>
          <a:p>
            <a:r>
              <a:rPr lang="es-MX" sz="2000" b="1" dirty="0" smtClean="0">
                <a:solidFill>
                  <a:srgbClr val="008000"/>
                </a:solidFill>
              </a:rPr>
              <a:t>Su rol y función será responder a su coordinador por espacio </a:t>
            </a:r>
          </a:p>
          <a:p>
            <a:r>
              <a:rPr lang="es-MX" sz="2000" b="1" dirty="0" smtClean="0">
                <a:solidFill>
                  <a:srgbClr val="008000"/>
                </a:solidFill>
              </a:rPr>
              <a:t>(tendrá además el apoyo del coordinador general de su formato específico) </a:t>
            </a:r>
          </a:p>
        </p:txBody>
      </p:sp>
      <p:sp>
        <p:nvSpPr>
          <p:cNvPr id="16" name="15 CuadroTexto"/>
          <p:cNvSpPr txBox="1"/>
          <p:nvPr/>
        </p:nvSpPr>
        <p:spPr>
          <a:xfrm>
            <a:off x="214282" y="3413469"/>
            <a:ext cx="8429684" cy="1015663"/>
          </a:xfrm>
          <a:prstGeom prst="rect">
            <a:avLst/>
          </a:prstGeom>
          <a:noFill/>
        </p:spPr>
        <p:txBody>
          <a:bodyPr wrap="square" rtlCol="0">
            <a:spAutoFit/>
          </a:bodyPr>
          <a:lstStyle/>
          <a:p>
            <a:r>
              <a:rPr lang="es-MX" sz="2000" b="1" dirty="0" smtClean="0">
                <a:solidFill>
                  <a:srgbClr val="008000"/>
                </a:solidFill>
              </a:rPr>
              <a:t>Varios voluntarios/as en un mismo espacio de actividad formarán el equipo de comunicaciones oficiales en ese espacio, bajo la coordinación de su coordinador</a:t>
            </a:r>
          </a:p>
        </p:txBody>
      </p:sp>
      <p:sp>
        <p:nvSpPr>
          <p:cNvPr id="17" name="16 CuadroTexto"/>
          <p:cNvSpPr txBox="1"/>
          <p:nvPr/>
        </p:nvSpPr>
        <p:spPr>
          <a:xfrm>
            <a:off x="214282" y="4500570"/>
            <a:ext cx="8429684" cy="1015663"/>
          </a:xfrm>
          <a:prstGeom prst="rect">
            <a:avLst/>
          </a:prstGeom>
          <a:noFill/>
        </p:spPr>
        <p:txBody>
          <a:bodyPr wrap="square" rtlCol="0">
            <a:spAutoFit/>
          </a:bodyPr>
          <a:lstStyle/>
          <a:p>
            <a:r>
              <a:rPr lang="es-MX" sz="2000" b="1" dirty="0" smtClean="0">
                <a:solidFill>
                  <a:srgbClr val="008000"/>
                </a:solidFill>
              </a:rPr>
              <a:t>Su tarea central será producir - elaborar las coberturas y productos comunicacionales mínimos oficiales que se le encarguen por su coordinador  (con el apoyo de éste y del coordinador general de formato en cada caso)</a:t>
            </a:r>
          </a:p>
        </p:txBody>
      </p:sp>
      <p:sp>
        <p:nvSpPr>
          <p:cNvPr id="18" name="17 CuadroTexto"/>
          <p:cNvSpPr txBox="1"/>
          <p:nvPr/>
        </p:nvSpPr>
        <p:spPr>
          <a:xfrm>
            <a:off x="214282" y="5628047"/>
            <a:ext cx="8429684" cy="1015663"/>
          </a:xfrm>
          <a:prstGeom prst="rect">
            <a:avLst/>
          </a:prstGeom>
          <a:noFill/>
        </p:spPr>
        <p:txBody>
          <a:bodyPr wrap="square" rtlCol="0">
            <a:spAutoFit/>
          </a:bodyPr>
          <a:lstStyle/>
          <a:p>
            <a:r>
              <a:rPr lang="es-MX" sz="2000" b="1" dirty="0" smtClean="0">
                <a:solidFill>
                  <a:srgbClr val="008000"/>
                </a:solidFill>
              </a:rPr>
              <a:t>El coordinador de espacio de actividad y el general de formato recogerán las experiencias y propuestas de los voluntarios/as y los aportarán en las reuniones plenarias de la Dirección colectiva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ox(i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ox(in)">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ox(in)">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ox(in)">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ox(in)">
                                      <p:cBhvr>
                                        <p:cTn id="3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5" grpId="0"/>
      <p:bldP spid="16" grpId="0"/>
      <p:bldP spid="17" grpId="0"/>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CuadroTexto"/>
          <p:cNvSpPr txBox="1"/>
          <p:nvPr/>
        </p:nvSpPr>
        <p:spPr>
          <a:xfrm>
            <a:off x="214282" y="273586"/>
            <a:ext cx="8715436" cy="369332"/>
          </a:xfrm>
          <a:prstGeom prst="rect">
            <a:avLst/>
          </a:prstGeom>
          <a:noFill/>
        </p:spPr>
        <p:txBody>
          <a:bodyPr wrap="square" rtlCol="0">
            <a:spAutoFit/>
          </a:bodyPr>
          <a:lstStyle/>
          <a:p>
            <a:pPr algn="ctr"/>
            <a:r>
              <a:rPr lang="es-MX" b="1" dirty="0" smtClean="0">
                <a:solidFill>
                  <a:srgbClr val="006600"/>
                </a:solidFill>
              </a:rPr>
              <a:t>ORGANIGRAMA DE LA ESTRUCTURA DE COMUNICACIONES OFICIALES FOSPA, TARAPOTO</a:t>
            </a:r>
            <a:endParaRPr lang="es-ES" b="1" dirty="0">
              <a:solidFill>
                <a:srgbClr val="006600"/>
              </a:solidFill>
            </a:endParaRPr>
          </a:p>
        </p:txBody>
      </p:sp>
      <p:pic>
        <p:nvPicPr>
          <p:cNvPr id="1026" name="Picture 2"/>
          <p:cNvPicPr>
            <a:picLocks noChangeAspect="1" noChangeArrowheads="1"/>
          </p:cNvPicPr>
          <p:nvPr/>
        </p:nvPicPr>
        <p:blipFill>
          <a:blip r:embed="rId2"/>
          <a:srcRect l="40630" t="27344" r="28074" b="17968"/>
          <a:stretch>
            <a:fillRect/>
          </a:stretch>
        </p:blipFill>
        <p:spPr bwMode="auto">
          <a:xfrm>
            <a:off x="1357290" y="749448"/>
            <a:ext cx="6072230" cy="59657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CuadroTexto"/>
          <p:cNvSpPr txBox="1"/>
          <p:nvPr/>
        </p:nvSpPr>
        <p:spPr>
          <a:xfrm>
            <a:off x="214282" y="273586"/>
            <a:ext cx="8715436" cy="646331"/>
          </a:xfrm>
          <a:prstGeom prst="rect">
            <a:avLst/>
          </a:prstGeom>
          <a:noFill/>
        </p:spPr>
        <p:txBody>
          <a:bodyPr wrap="square" rtlCol="0">
            <a:spAutoFit/>
          </a:bodyPr>
          <a:lstStyle/>
          <a:p>
            <a:pPr algn="ctr"/>
            <a:r>
              <a:rPr lang="es-MX" b="1" dirty="0" smtClean="0">
                <a:solidFill>
                  <a:srgbClr val="006600"/>
                </a:solidFill>
              </a:rPr>
              <a:t>ESQUEMA DEL FLUJO DE COORDINACIÓN  </a:t>
            </a:r>
          </a:p>
          <a:p>
            <a:pPr algn="ctr"/>
            <a:r>
              <a:rPr lang="es-MX" b="1" dirty="0" smtClean="0">
                <a:solidFill>
                  <a:srgbClr val="006600"/>
                </a:solidFill>
              </a:rPr>
              <a:t>DE LA ESTRUCTURA DE COMUNICACIONES OFICIALES FOSPA, TARAPOTO</a:t>
            </a:r>
            <a:endParaRPr lang="es-ES" b="1" dirty="0">
              <a:solidFill>
                <a:srgbClr val="006600"/>
              </a:solidFill>
            </a:endParaRPr>
          </a:p>
        </p:txBody>
      </p:sp>
      <p:grpSp>
        <p:nvGrpSpPr>
          <p:cNvPr id="281" name="280 Grupo"/>
          <p:cNvGrpSpPr/>
          <p:nvPr/>
        </p:nvGrpSpPr>
        <p:grpSpPr>
          <a:xfrm>
            <a:off x="285720" y="1857364"/>
            <a:ext cx="8715436" cy="3929090"/>
            <a:chOff x="285720" y="1857364"/>
            <a:chExt cx="8715436" cy="3929090"/>
          </a:xfrm>
        </p:grpSpPr>
        <p:grpSp>
          <p:nvGrpSpPr>
            <p:cNvPr id="4" name="3 Grupo"/>
            <p:cNvGrpSpPr/>
            <p:nvPr/>
          </p:nvGrpSpPr>
          <p:grpSpPr>
            <a:xfrm>
              <a:off x="4143372" y="2438006"/>
              <a:ext cx="386570" cy="430339"/>
              <a:chOff x="3304372" y="1017251"/>
              <a:chExt cx="386570" cy="317675"/>
            </a:xfrm>
            <a:solidFill>
              <a:srgbClr val="006600"/>
            </a:solidFill>
          </p:grpSpPr>
          <p:sp>
            <p:nvSpPr>
              <p:cNvPr id="5" name="4 Rectángulo"/>
              <p:cNvSpPr/>
              <p:nvPr/>
            </p:nvSpPr>
            <p:spPr>
              <a:xfrm>
                <a:off x="3304372" y="1017251"/>
                <a:ext cx="386570" cy="317675"/>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5 Rectángulo"/>
              <p:cNvSpPr/>
              <p:nvPr/>
            </p:nvSpPr>
            <p:spPr>
              <a:xfrm>
                <a:off x="3304372" y="1017251"/>
                <a:ext cx="386570" cy="31767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s-ES" sz="1000" kern="1200" dirty="0"/>
              </a:p>
            </p:txBody>
          </p:sp>
        </p:grpSp>
        <p:grpSp>
          <p:nvGrpSpPr>
            <p:cNvPr id="7" name="6 Grupo"/>
            <p:cNvGrpSpPr/>
            <p:nvPr/>
          </p:nvGrpSpPr>
          <p:grpSpPr>
            <a:xfrm>
              <a:off x="3929058" y="3986384"/>
              <a:ext cx="386570" cy="430339"/>
              <a:chOff x="3304372" y="1017251"/>
              <a:chExt cx="386570" cy="317675"/>
            </a:xfrm>
            <a:solidFill>
              <a:srgbClr val="006600"/>
            </a:solidFill>
          </p:grpSpPr>
          <p:sp>
            <p:nvSpPr>
              <p:cNvPr id="8" name="7 Rectángulo"/>
              <p:cNvSpPr/>
              <p:nvPr/>
            </p:nvSpPr>
            <p:spPr>
              <a:xfrm>
                <a:off x="3304372" y="1017251"/>
                <a:ext cx="386570" cy="317675"/>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8 Rectángulo"/>
              <p:cNvSpPr/>
              <p:nvPr/>
            </p:nvSpPr>
            <p:spPr>
              <a:xfrm>
                <a:off x="3304372" y="1017251"/>
                <a:ext cx="386570" cy="31767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s-ES" sz="1000" kern="1200" dirty="0"/>
              </a:p>
            </p:txBody>
          </p:sp>
        </p:grpSp>
        <p:grpSp>
          <p:nvGrpSpPr>
            <p:cNvPr id="10" name="9 Grupo"/>
            <p:cNvGrpSpPr/>
            <p:nvPr/>
          </p:nvGrpSpPr>
          <p:grpSpPr>
            <a:xfrm>
              <a:off x="2185166" y="2438006"/>
              <a:ext cx="386570" cy="430339"/>
              <a:chOff x="3304372" y="1017251"/>
              <a:chExt cx="386570" cy="317675"/>
            </a:xfrm>
            <a:solidFill>
              <a:srgbClr val="006600"/>
            </a:solidFill>
          </p:grpSpPr>
          <p:sp>
            <p:nvSpPr>
              <p:cNvPr id="12" name="11 Rectángulo"/>
              <p:cNvSpPr/>
              <p:nvPr/>
            </p:nvSpPr>
            <p:spPr>
              <a:xfrm>
                <a:off x="3304372" y="1017251"/>
                <a:ext cx="386570" cy="317675"/>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12 Rectángulo"/>
              <p:cNvSpPr/>
              <p:nvPr/>
            </p:nvSpPr>
            <p:spPr>
              <a:xfrm>
                <a:off x="3304372" y="1017251"/>
                <a:ext cx="386570" cy="31767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MX" sz="2800" b="1" kern="1200" dirty="0" smtClean="0"/>
                  <a:t>1</a:t>
                </a:r>
                <a:endParaRPr lang="es-ES" sz="2800" b="1" kern="1200" dirty="0"/>
              </a:p>
            </p:txBody>
          </p:sp>
        </p:grpSp>
        <p:grpSp>
          <p:nvGrpSpPr>
            <p:cNvPr id="14" name="13 Grupo"/>
            <p:cNvGrpSpPr/>
            <p:nvPr/>
          </p:nvGrpSpPr>
          <p:grpSpPr>
            <a:xfrm>
              <a:off x="6000760" y="2438006"/>
              <a:ext cx="386570" cy="430339"/>
              <a:chOff x="3304372" y="1017251"/>
              <a:chExt cx="386570" cy="317675"/>
            </a:xfrm>
            <a:solidFill>
              <a:srgbClr val="006600"/>
            </a:solidFill>
          </p:grpSpPr>
          <p:sp>
            <p:nvSpPr>
              <p:cNvPr id="15" name="14 Rectángulo"/>
              <p:cNvSpPr/>
              <p:nvPr/>
            </p:nvSpPr>
            <p:spPr>
              <a:xfrm>
                <a:off x="3304372" y="1017251"/>
                <a:ext cx="386570" cy="317675"/>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15 Rectángulo"/>
              <p:cNvSpPr/>
              <p:nvPr/>
            </p:nvSpPr>
            <p:spPr>
              <a:xfrm>
                <a:off x="3304372" y="1017251"/>
                <a:ext cx="386570" cy="31767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s-ES" sz="1000" kern="1200" dirty="0"/>
              </a:p>
            </p:txBody>
          </p:sp>
        </p:grpSp>
        <p:grpSp>
          <p:nvGrpSpPr>
            <p:cNvPr id="17" name="16 Grupo"/>
            <p:cNvGrpSpPr/>
            <p:nvPr/>
          </p:nvGrpSpPr>
          <p:grpSpPr>
            <a:xfrm>
              <a:off x="5542752" y="2438006"/>
              <a:ext cx="386570" cy="430339"/>
              <a:chOff x="3304372" y="1017251"/>
              <a:chExt cx="386570" cy="317675"/>
            </a:xfrm>
            <a:solidFill>
              <a:srgbClr val="006600"/>
            </a:solidFill>
          </p:grpSpPr>
          <p:sp>
            <p:nvSpPr>
              <p:cNvPr id="18" name="17 Rectángulo"/>
              <p:cNvSpPr/>
              <p:nvPr/>
            </p:nvSpPr>
            <p:spPr>
              <a:xfrm>
                <a:off x="3304372" y="1017251"/>
                <a:ext cx="386570" cy="317675"/>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18 Rectángulo"/>
              <p:cNvSpPr/>
              <p:nvPr/>
            </p:nvSpPr>
            <p:spPr>
              <a:xfrm>
                <a:off x="3304372" y="1017251"/>
                <a:ext cx="386570" cy="31767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s-ES" sz="1000" kern="1200" dirty="0"/>
              </a:p>
            </p:txBody>
          </p:sp>
        </p:grpSp>
        <p:grpSp>
          <p:nvGrpSpPr>
            <p:cNvPr id="20" name="19 Grupo"/>
            <p:cNvGrpSpPr/>
            <p:nvPr/>
          </p:nvGrpSpPr>
          <p:grpSpPr>
            <a:xfrm>
              <a:off x="2685232" y="2438006"/>
              <a:ext cx="386570" cy="430339"/>
              <a:chOff x="3304372" y="1017251"/>
              <a:chExt cx="386570" cy="317675"/>
            </a:xfrm>
            <a:solidFill>
              <a:srgbClr val="006600"/>
            </a:solidFill>
          </p:grpSpPr>
          <p:sp>
            <p:nvSpPr>
              <p:cNvPr id="21" name="20 Rectángulo"/>
              <p:cNvSpPr/>
              <p:nvPr/>
            </p:nvSpPr>
            <p:spPr>
              <a:xfrm>
                <a:off x="3304372" y="1017251"/>
                <a:ext cx="386570" cy="317675"/>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21 Rectángulo"/>
              <p:cNvSpPr/>
              <p:nvPr/>
            </p:nvSpPr>
            <p:spPr>
              <a:xfrm>
                <a:off x="3304372" y="1017251"/>
                <a:ext cx="386570" cy="31767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s-ES" sz="1000" kern="1200" dirty="0"/>
              </a:p>
            </p:txBody>
          </p:sp>
        </p:grpSp>
        <p:grpSp>
          <p:nvGrpSpPr>
            <p:cNvPr id="23" name="22 Grupo"/>
            <p:cNvGrpSpPr/>
            <p:nvPr/>
          </p:nvGrpSpPr>
          <p:grpSpPr>
            <a:xfrm>
              <a:off x="3185298" y="2438006"/>
              <a:ext cx="386570" cy="430339"/>
              <a:chOff x="3304372" y="1017251"/>
              <a:chExt cx="386570" cy="317675"/>
            </a:xfrm>
            <a:solidFill>
              <a:srgbClr val="006600"/>
            </a:solidFill>
          </p:grpSpPr>
          <p:sp>
            <p:nvSpPr>
              <p:cNvPr id="24" name="23 Rectángulo"/>
              <p:cNvSpPr/>
              <p:nvPr/>
            </p:nvSpPr>
            <p:spPr>
              <a:xfrm>
                <a:off x="3304372" y="1017251"/>
                <a:ext cx="386570" cy="317675"/>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24 Rectángulo"/>
              <p:cNvSpPr/>
              <p:nvPr/>
            </p:nvSpPr>
            <p:spPr>
              <a:xfrm>
                <a:off x="3304372" y="1017251"/>
                <a:ext cx="386570" cy="31767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s-ES" sz="1000" kern="1200" dirty="0"/>
              </a:p>
            </p:txBody>
          </p:sp>
        </p:grpSp>
        <p:grpSp>
          <p:nvGrpSpPr>
            <p:cNvPr id="26" name="25 Grupo"/>
            <p:cNvGrpSpPr/>
            <p:nvPr/>
          </p:nvGrpSpPr>
          <p:grpSpPr>
            <a:xfrm>
              <a:off x="4614058" y="2438006"/>
              <a:ext cx="386570" cy="430339"/>
              <a:chOff x="3304372" y="1017251"/>
              <a:chExt cx="386570" cy="317675"/>
            </a:xfrm>
            <a:solidFill>
              <a:srgbClr val="006600"/>
            </a:solidFill>
          </p:grpSpPr>
          <p:sp>
            <p:nvSpPr>
              <p:cNvPr id="27" name="26 Rectángulo"/>
              <p:cNvSpPr/>
              <p:nvPr/>
            </p:nvSpPr>
            <p:spPr>
              <a:xfrm>
                <a:off x="3304372" y="1017251"/>
                <a:ext cx="386570" cy="317675"/>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27 Rectángulo"/>
              <p:cNvSpPr/>
              <p:nvPr/>
            </p:nvSpPr>
            <p:spPr>
              <a:xfrm>
                <a:off x="3304372" y="1017251"/>
                <a:ext cx="386570" cy="31767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s-ES" sz="1000" kern="1200" dirty="0"/>
              </a:p>
            </p:txBody>
          </p:sp>
        </p:grpSp>
        <p:grpSp>
          <p:nvGrpSpPr>
            <p:cNvPr id="29" name="28 Grupo"/>
            <p:cNvGrpSpPr/>
            <p:nvPr/>
          </p:nvGrpSpPr>
          <p:grpSpPr>
            <a:xfrm>
              <a:off x="3685364" y="2438006"/>
              <a:ext cx="386570" cy="430339"/>
              <a:chOff x="3304372" y="1017251"/>
              <a:chExt cx="386570" cy="317675"/>
            </a:xfrm>
            <a:solidFill>
              <a:srgbClr val="006600"/>
            </a:solidFill>
          </p:grpSpPr>
          <p:sp>
            <p:nvSpPr>
              <p:cNvPr id="30" name="29 Rectángulo"/>
              <p:cNvSpPr/>
              <p:nvPr/>
            </p:nvSpPr>
            <p:spPr>
              <a:xfrm>
                <a:off x="3304372" y="1017251"/>
                <a:ext cx="386570" cy="317675"/>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1" name="30 Rectángulo"/>
              <p:cNvSpPr/>
              <p:nvPr/>
            </p:nvSpPr>
            <p:spPr>
              <a:xfrm>
                <a:off x="3304372" y="1017251"/>
                <a:ext cx="386570" cy="31767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s-ES" sz="1000" kern="1200" dirty="0"/>
              </a:p>
            </p:txBody>
          </p:sp>
        </p:grpSp>
        <p:grpSp>
          <p:nvGrpSpPr>
            <p:cNvPr id="32" name="31 Grupo"/>
            <p:cNvGrpSpPr/>
            <p:nvPr/>
          </p:nvGrpSpPr>
          <p:grpSpPr>
            <a:xfrm>
              <a:off x="5072066" y="2438006"/>
              <a:ext cx="386570" cy="430339"/>
              <a:chOff x="3304372" y="1017251"/>
              <a:chExt cx="386570" cy="317675"/>
            </a:xfrm>
            <a:solidFill>
              <a:srgbClr val="006600"/>
            </a:solidFill>
          </p:grpSpPr>
          <p:sp>
            <p:nvSpPr>
              <p:cNvPr id="33" name="32 Rectángulo"/>
              <p:cNvSpPr/>
              <p:nvPr/>
            </p:nvSpPr>
            <p:spPr>
              <a:xfrm>
                <a:off x="3304372" y="1017251"/>
                <a:ext cx="386570" cy="317675"/>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4" name="33 Rectángulo"/>
              <p:cNvSpPr/>
              <p:nvPr/>
            </p:nvSpPr>
            <p:spPr>
              <a:xfrm>
                <a:off x="3304372" y="1017251"/>
                <a:ext cx="386570" cy="31767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s-ES" sz="1000" kern="1200" dirty="0"/>
              </a:p>
            </p:txBody>
          </p:sp>
        </p:grpSp>
        <p:sp>
          <p:nvSpPr>
            <p:cNvPr id="35" name="34 CuadroTexto"/>
            <p:cNvSpPr txBox="1"/>
            <p:nvPr/>
          </p:nvSpPr>
          <p:spPr>
            <a:xfrm>
              <a:off x="2000232" y="1857364"/>
              <a:ext cx="4572032" cy="542010"/>
            </a:xfrm>
            <a:prstGeom prst="rect">
              <a:avLst/>
            </a:prstGeom>
            <a:noFill/>
          </p:spPr>
          <p:txBody>
            <a:bodyPr wrap="square" rtlCol="0">
              <a:spAutoFit/>
            </a:bodyPr>
            <a:lstStyle/>
            <a:p>
              <a:pPr algn="ctr"/>
              <a:r>
                <a:rPr lang="es-MX" sz="2000" b="1" dirty="0" smtClean="0">
                  <a:solidFill>
                    <a:srgbClr val="006600"/>
                  </a:solidFill>
                </a:rPr>
                <a:t>Coordinación general por formato </a:t>
              </a:r>
              <a:endParaRPr lang="es-ES" sz="2000" b="1" dirty="0">
                <a:solidFill>
                  <a:srgbClr val="006600"/>
                </a:solidFill>
              </a:endParaRPr>
            </a:p>
          </p:txBody>
        </p:sp>
        <p:cxnSp>
          <p:nvCxnSpPr>
            <p:cNvPr id="41" name="40 Conector recto"/>
            <p:cNvCxnSpPr/>
            <p:nvPr/>
          </p:nvCxnSpPr>
          <p:spPr>
            <a:xfrm>
              <a:off x="6215074" y="2147685"/>
              <a:ext cx="1357322" cy="2151"/>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42" name="41 Conector recto"/>
            <p:cNvCxnSpPr/>
            <p:nvPr/>
          </p:nvCxnSpPr>
          <p:spPr>
            <a:xfrm>
              <a:off x="1071538" y="2145534"/>
              <a:ext cx="1357322" cy="2151"/>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sp>
          <p:nvSpPr>
            <p:cNvPr id="43" name="42 CuadroTexto"/>
            <p:cNvSpPr txBox="1"/>
            <p:nvPr/>
          </p:nvSpPr>
          <p:spPr>
            <a:xfrm>
              <a:off x="1428728" y="3500438"/>
              <a:ext cx="5715040" cy="542010"/>
            </a:xfrm>
            <a:prstGeom prst="rect">
              <a:avLst/>
            </a:prstGeom>
            <a:noFill/>
          </p:spPr>
          <p:txBody>
            <a:bodyPr wrap="square" rtlCol="0">
              <a:spAutoFit/>
            </a:bodyPr>
            <a:lstStyle/>
            <a:p>
              <a:pPr algn="ctr"/>
              <a:r>
                <a:rPr lang="es-MX" sz="2000" b="1" dirty="0" smtClean="0">
                  <a:solidFill>
                    <a:srgbClr val="006600"/>
                  </a:solidFill>
                </a:rPr>
                <a:t>Coordinación general por Espacio de actividades </a:t>
              </a:r>
              <a:endParaRPr lang="es-ES" sz="2000" b="1" dirty="0">
                <a:solidFill>
                  <a:srgbClr val="006600"/>
                </a:solidFill>
              </a:endParaRPr>
            </a:p>
          </p:txBody>
        </p:sp>
        <p:cxnSp>
          <p:nvCxnSpPr>
            <p:cNvPr id="44" name="43 Conector recto"/>
            <p:cNvCxnSpPr/>
            <p:nvPr/>
          </p:nvCxnSpPr>
          <p:spPr>
            <a:xfrm>
              <a:off x="6929454" y="3712601"/>
              <a:ext cx="571504" cy="2151"/>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45" name="44 Conector recto"/>
            <p:cNvCxnSpPr/>
            <p:nvPr/>
          </p:nvCxnSpPr>
          <p:spPr>
            <a:xfrm>
              <a:off x="285720" y="3712601"/>
              <a:ext cx="1357322" cy="2151"/>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grpSp>
          <p:nvGrpSpPr>
            <p:cNvPr id="46" name="45 Grupo"/>
            <p:cNvGrpSpPr/>
            <p:nvPr/>
          </p:nvGrpSpPr>
          <p:grpSpPr>
            <a:xfrm>
              <a:off x="1928794" y="3986384"/>
              <a:ext cx="386570" cy="430339"/>
              <a:chOff x="3304372" y="1017251"/>
              <a:chExt cx="386570" cy="317675"/>
            </a:xfrm>
            <a:solidFill>
              <a:srgbClr val="006600"/>
            </a:solidFill>
          </p:grpSpPr>
          <p:sp>
            <p:nvSpPr>
              <p:cNvPr id="47" name="46 Rectángulo"/>
              <p:cNvSpPr/>
              <p:nvPr/>
            </p:nvSpPr>
            <p:spPr>
              <a:xfrm>
                <a:off x="3304372" y="1017251"/>
                <a:ext cx="386570" cy="317675"/>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8" name="47 Rectángulo"/>
              <p:cNvSpPr/>
              <p:nvPr/>
            </p:nvSpPr>
            <p:spPr>
              <a:xfrm>
                <a:off x="3304372" y="1017251"/>
                <a:ext cx="386570" cy="31767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s-ES" sz="1000" kern="1200" dirty="0"/>
              </a:p>
            </p:txBody>
          </p:sp>
        </p:grpSp>
        <p:grpSp>
          <p:nvGrpSpPr>
            <p:cNvPr id="49" name="48 Grupo"/>
            <p:cNvGrpSpPr/>
            <p:nvPr/>
          </p:nvGrpSpPr>
          <p:grpSpPr>
            <a:xfrm>
              <a:off x="2428860" y="3986384"/>
              <a:ext cx="386570" cy="430339"/>
              <a:chOff x="3304372" y="1017251"/>
              <a:chExt cx="386570" cy="317675"/>
            </a:xfrm>
            <a:solidFill>
              <a:srgbClr val="006600"/>
            </a:solidFill>
          </p:grpSpPr>
          <p:sp>
            <p:nvSpPr>
              <p:cNvPr id="50" name="49 Rectángulo"/>
              <p:cNvSpPr/>
              <p:nvPr/>
            </p:nvSpPr>
            <p:spPr>
              <a:xfrm>
                <a:off x="3304372" y="1017251"/>
                <a:ext cx="386570" cy="317675"/>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1" name="50 Rectángulo"/>
              <p:cNvSpPr/>
              <p:nvPr/>
            </p:nvSpPr>
            <p:spPr>
              <a:xfrm>
                <a:off x="3304372" y="1017251"/>
                <a:ext cx="386570" cy="31767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s-ES" sz="1000" kern="1200" dirty="0"/>
              </a:p>
            </p:txBody>
          </p:sp>
        </p:grpSp>
        <p:grpSp>
          <p:nvGrpSpPr>
            <p:cNvPr id="52" name="51 Grupo"/>
            <p:cNvGrpSpPr/>
            <p:nvPr/>
          </p:nvGrpSpPr>
          <p:grpSpPr>
            <a:xfrm>
              <a:off x="2928926" y="3986384"/>
              <a:ext cx="386570" cy="430339"/>
              <a:chOff x="3304372" y="1017251"/>
              <a:chExt cx="386570" cy="317675"/>
            </a:xfrm>
            <a:solidFill>
              <a:srgbClr val="006600"/>
            </a:solidFill>
          </p:grpSpPr>
          <p:sp>
            <p:nvSpPr>
              <p:cNvPr id="53" name="52 Rectángulo"/>
              <p:cNvSpPr/>
              <p:nvPr/>
            </p:nvSpPr>
            <p:spPr>
              <a:xfrm>
                <a:off x="3304372" y="1017251"/>
                <a:ext cx="386570" cy="317675"/>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4" name="53 Rectángulo"/>
              <p:cNvSpPr/>
              <p:nvPr/>
            </p:nvSpPr>
            <p:spPr>
              <a:xfrm>
                <a:off x="3304372" y="1017251"/>
                <a:ext cx="386570" cy="31767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s-ES" sz="1000" kern="1200" dirty="0"/>
              </a:p>
            </p:txBody>
          </p:sp>
        </p:grpSp>
        <p:grpSp>
          <p:nvGrpSpPr>
            <p:cNvPr id="55" name="54 Grupo"/>
            <p:cNvGrpSpPr/>
            <p:nvPr/>
          </p:nvGrpSpPr>
          <p:grpSpPr>
            <a:xfrm>
              <a:off x="3428992" y="3986384"/>
              <a:ext cx="386570" cy="430339"/>
              <a:chOff x="3304372" y="1017251"/>
              <a:chExt cx="386570" cy="317675"/>
            </a:xfrm>
            <a:solidFill>
              <a:srgbClr val="006600"/>
            </a:solidFill>
          </p:grpSpPr>
          <p:sp>
            <p:nvSpPr>
              <p:cNvPr id="56" name="55 Rectángulo"/>
              <p:cNvSpPr/>
              <p:nvPr/>
            </p:nvSpPr>
            <p:spPr>
              <a:xfrm>
                <a:off x="3304372" y="1017251"/>
                <a:ext cx="386570" cy="317675"/>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7" name="56 Rectángulo"/>
              <p:cNvSpPr/>
              <p:nvPr/>
            </p:nvSpPr>
            <p:spPr>
              <a:xfrm>
                <a:off x="3304372" y="1017251"/>
                <a:ext cx="386570" cy="31767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s-ES" sz="1000" kern="1200" dirty="0"/>
              </a:p>
            </p:txBody>
          </p:sp>
        </p:grpSp>
        <p:grpSp>
          <p:nvGrpSpPr>
            <p:cNvPr id="58" name="57 Grupo"/>
            <p:cNvGrpSpPr/>
            <p:nvPr/>
          </p:nvGrpSpPr>
          <p:grpSpPr>
            <a:xfrm>
              <a:off x="4429124" y="3986384"/>
              <a:ext cx="386570" cy="430339"/>
              <a:chOff x="3304372" y="1017251"/>
              <a:chExt cx="386570" cy="317675"/>
            </a:xfrm>
            <a:solidFill>
              <a:srgbClr val="006600"/>
            </a:solidFill>
          </p:grpSpPr>
          <p:sp>
            <p:nvSpPr>
              <p:cNvPr id="59" name="58 Rectángulo"/>
              <p:cNvSpPr/>
              <p:nvPr/>
            </p:nvSpPr>
            <p:spPr>
              <a:xfrm>
                <a:off x="3304372" y="1017251"/>
                <a:ext cx="386570" cy="317675"/>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0" name="59 Rectángulo"/>
              <p:cNvSpPr/>
              <p:nvPr/>
            </p:nvSpPr>
            <p:spPr>
              <a:xfrm>
                <a:off x="3304372" y="1017251"/>
                <a:ext cx="386570" cy="31767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s-ES" sz="1000" kern="1200" dirty="0"/>
              </a:p>
            </p:txBody>
          </p:sp>
        </p:grpSp>
        <p:grpSp>
          <p:nvGrpSpPr>
            <p:cNvPr id="61" name="60 Grupo"/>
            <p:cNvGrpSpPr/>
            <p:nvPr/>
          </p:nvGrpSpPr>
          <p:grpSpPr>
            <a:xfrm>
              <a:off x="5500694" y="3986384"/>
              <a:ext cx="386570" cy="430339"/>
              <a:chOff x="3304372" y="1017251"/>
              <a:chExt cx="386570" cy="317675"/>
            </a:xfrm>
            <a:solidFill>
              <a:srgbClr val="006600"/>
            </a:solidFill>
          </p:grpSpPr>
          <p:sp>
            <p:nvSpPr>
              <p:cNvPr id="62" name="61 Rectángulo"/>
              <p:cNvSpPr/>
              <p:nvPr/>
            </p:nvSpPr>
            <p:spPr>
              <a:xfrm>
                <a:off x="3304372" y="1017251"/>
                <a:ext cx="386570" cy="317675"/>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3" name="62 Rectángulo"/>
              <p:cNvSpPr/>
              <p:nvPr/>
            </p:nvSpPr>
            <p:spPr>
              <a:xfrm>
                <a:off x="3304372" y="1017251"/>
                <a:ext cx="386570" cy="31767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s-ES" sz="1000" kern="1200" dirty="0"/>
              </a:p>
            </p:txBody>
          </p:sp>
        </p:grpSp>
        <p:grpSp>
          <p:nvGrpSpPr>
            <p:cNvPr id="64" name="63 Grupo"/>
            <p:cNvGrpSpPr/>
            <p:nvPr/>
          </p:nvGrpSpPr>
          <p:grpSpPr>
            <a:xfrm>
              <a:off x="4929190" y="3986384"/>
              <a:ext cx="386570" cy="430339"/>
              <a:chOff x="3304372" y="1017251"/>
              <a:chExt cx="386570" cy="317675"/>
            </a:xfrm>
            <a:solidFill>
              <a:srgbClr val="006600"/>
            </a:solidFill>
          </p:grpSpPr>
          <p:sp>
            <p:nvSpPr>
              <p:cNvPr id="65" name="64 Rectángulo"/>
              <p:cNvSpPr/>
              <p:nvPr/>
            </p:nvSpPr>
            <p:spPr>
              <a:xfrm>
                <a:off x="3304372" y="1017251"/>
                <a:ext cx="386570" cy="317675"/>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6" name="65 Rectángulo"/>
              <p:cNvSpPr/>
              <p:nvPr/>
            </p:nvSpPr>
            <p:spPr>
              <a:xfrm>
                <a:off x="3304372" y="1017251"/>
                <a:ext cx="386570" cy="31767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s-ES" sz="1000" kern="1200" dirty="0"/>
              </a:p>
            </p:txBody>
          </p:sp>
        </p:grpSp>
        <p:sp>
          <p:nvSpPr>
            <p:cNvPr id="69" name="68 Rectángulo"/>
            <p:cNvSpPr/>
            <p:nvPr/>
          </p:nvSpPr>
          <p:spPr>
            <a:xfrm>
              <a:off x="7400140" y="3986384"/>
              <a:ext cx="386570" cy="430339"/>
            </a:xfrm>
            <a:prstGeom prst="rect">
              <a:avLst/>
            </a:prstGeom>
            <a:solidFill>
              <a:srgbClr val="006600"/>
            </a:solid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s-ES" sz="1000" kern="1200" dirty="0"/>
            </a:p>
          </p:txBody>
        </p:sp>
        <p:grpSp>
          <p:nvGrpSpPr>
            <p:cNvPr id="70" name="69 Grupo"/>
            <p:cNvGrpSpPr/>
            <p:nvPr/>
          </p:nvGrpSpPr>
          <p:grpSpPr>
            <a:xfrm>
              <a:off x="857224" y="3986384"/>
              <a:ext cx="386570" cy="430339"/>
              <a:chOff x="3304372" y="1017251"/>
              <a:chExt cx="386570" cy="317675"/>
            </a:xfrm>
            <a:solidFill>
              <a:srgbClr val="006600"/>
            </a:solidFill>
          </p:grpSpPr>
          <p:sp>
            <p:nvSpPr>
              <p:cNvPr id="71" name="70 Rectángulo"/>
              <p:cNvSpPr/>
              <p:nvPr/>
            </p:nvSpPr>
            <p:spPr>
              <a:xfrm>
                <a:off x="3304372" y="1017251"/>
                <a:ext cx="386570" cy="317675"/>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2" name="71 Rectángulo"/>
              <p:cNvSpPr/>
              <p:nvPr/>
            </p:nvSpPr>
            <p:spPr>
              <a:xfrm>
                <a:off x="3304372" y="1017251"/>
                <a:ext cx="386570" cy="31767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s-ES" sz="1000" kern="1200" dirty="0"/>
              </a:p>
            </p:txBody>
          </p:sp>
        </p:grpSp>
        <p:grpSp>
          <p:nvGrpSpPr>
            <p:cNvPr id="73" name="72 Grupo"/>
            <p:cNvGrpSpPr/>
            <p:nvPr/>
          </p:nvGrpSpPr>
          <p:grpSpPr>
            <a:xfrm>
              <a:off x="6715140" y="3986384"/>
              <a:ext cx="386570" cy="430339"/>
              <a:chOff x="3304372" y="1017251"/>
              <a:chExt cx="386570" cy="317675"/>
            </a:xfrm>
            <a:solidFill>
              <a:srgbClr val="006600"/>
            </a:solidFill>
          </p:grpSpPr>
          <p:sp>
            <p:nvSpPr>
              <p:cNvPr id="74" name="73 Rectángulo"/>
              <p:cNvSpPr/>
              <p:nvPr/>
            </p:nvSpPr>
            <p:spPr>
              <a:xfrm>
                <a:off x="3304372" y="1017251"/>
                <a:ext cx="386570" cy="317675"/>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5" name="74 Rectángulo"/>
              <p:cNvSpPr/>
              <p:nvPr/>
            </p:nvSpPr>
            <p:spPr>
              <a:xfrm>
                <a:off x="3304372" y="1017251"/>
                <a:ext cx="386570" cy="31767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s-ES" sz="1000" kern="1200" dirty="0"/>
              </a:p>
            </p:txBody>
          </p:sp>
        </p:grpSp>
        <p:grpSp>
          <p:nvGrpSpPr>
            <p:cNvPr id="76" name="75 Grupo"/>
            <p:cNvGrpSpPr/>
            <p:nvPr/>
          </p:nvGrpSpPr>
          <p:grpSpPr>
            <a:xfrm>
              <a:off x="1399348" y="3986384"/>
              <a:ext cx="386570" cy="430339"/>
              <a:chOff x="3304372" y="1017251"/>
              <a:chExt cx="386570" cy="317675"/>
            </a:xfrm>
            <a:solidFill>
              <a:srgbClr val="006600"/>
            </a:solidFill>
          </p:grpSpPr>
          <p:sp>
            <p:nvSpPr>
              <p:cNvPr id="77" name="76 Rectángulo"/>
              <p:cNvSpPr/>
              <p:nvPr/>
            </p:nvSpPr>
            <p:spPr>
              <a:xfrm>
                <a:off x="3304372" y="1017251"/>
                <a:ext cx="386570" cy="317675"/>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8" name="77 Rectángulo"/>
              <p:cNvSpPr/>
              <p:nvPr/>
            </p:nvSpPr>
            <p:spPr>
              <a:xfrm>
                <a:off x="3304372" y="1017251"/>
                <a:ext cx="386570" cy="31767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s-ES" sz="1000" kern="1200" dirty="0"/>
              </a:p>
            </p:txBody>
          </p:sp>
        </p:grpSp>
        <p:grpSp>
          <p:nvGrpSpPr>
            <p:cNvPr id="79" name="78 Grupo"/>
            <p:cNvGrpSpPr/>
            <p:nvPr/>
          </p:nvGrpSpPr>
          <p:grpSpPr>
            <a:xfrm>
              <a:off x="6042818" y="3986384"/>
              <a:ext cx="386570" cy="430339"/>
              <a:chOff x="3304372" y="1017251"/>
              <a:chExt cx="386570" cy="317675"/>
            </a:xfrm>
            <a:solidFill>
              <a:srgbClr val="006600"/>
            </a:solidFill>
          </p:grpSpPr>
          <p:sp>
            <p:nvSpPr>
              <p:cNvPr id="80" name="79 Rectángulo"/>
              <p:cNvSpPr/>
              <p:nvPr/>
            </p:nvSpPr>
            <p:spPr>
              <a:xfrm>
                <a:off x="3304372" y="1017251"/>
                <a:ext cx="386570" cy="317675"/>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1" name="80 Rectángulo"/>
              <p:cNvSpPr/>
              <p:nvPr/>
            </p:nvSpPr>
            <p:spPr>
              <a:xfrm>
                <a:off x="3304372" y="1017251"/>
                <a:ext cx="386570" cy="31767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s-ES" sz="1000" kern="1200" dirty="0"/>
              </a:p>
            </p:txBody>
          </p:sp>
        </p:grpSp>
        <p:cxnSp>
          <p:nvCxnSpPr>
            <p:cNvPr id="96" name="95 Conector recto"/>
            <p:cNvCxnSpPr/>
            <p:nvPr/>
          </p:nvCxnSpPr>
          <p:spPr>
            <a:xfrm rot="16200000" flipV="1">
              <a:off x="550097" y="4907823"/>
              <a:ext cx="1257198" cy="214312"/>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99" name="98 Conector recto"/>
            <p:cNvCxnSpPr/>
            <p:nvPr/>
          </p:nvCxnSpPr>
          <p:spPr>
            <a:xfrm rot="16200000" flipV="1">
              <a:off x="329202" y="4829803"/>
              <a:ext cx="1392206" cy="92467"/>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00" name="99 Conector recto"/>
            <p:cNvCxnSpPr/>
            <p:nvPr/>
          </p:nvCxnSpPr>
          <p:spPr>
            <a:xfrm rot="5400000" flipH="1" flipV="1">
              <a:off x="173788" y="4817268"/>
              <a:ext cx="1366870" cy="285750"/>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01" name="100 Conector recto"/>
            <p:cNvCxnSpPr/>
            <p:nvPr/>
          </p:nvCxnSpPr>
          <p:spPr>
            <a:xfrm rot="16200000" flipV="1">
              <a:off x="558980" y="4702392"/>
              <a:ext cx="1420404" cy="461968"/>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06" name="105 Conector recto"/>
            <p:cNvCxnSpPr/>
            <p:nvPr/>
          </p:nvCxnSpPr>
          <p:spPr>
            <a:xfrm rot="16200000" flipV="1">
              <a:off x="1018379" y="4804600"/>
              <a:ext cx="1463644" cy="214311"/>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07" name="106 Conector recto"/>
            <p:cNvCxnSpPr/>
            <p:nvPr/>
          </p:nvCxnSpPr>
          <p:spPr>
            <a:xfrm rot="16200000" flipV="1">
              <a:off x="1293613" y="4936959"/>
              <a:ext cx="1606522" cy="92468"/>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08" name="107 Conector recto"/>
            <p:cNvCxnSpPr/>
            <p:nvPr/>
          </p:nvCxnSpPr>
          <p:spPr>
            <a:xfrm rot="16200000" flipV="1">
              <a:off x="1900837" y="4901241"/>
              <a:ext cx="1463644" cy="21030"/>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09" name="108 Conector recto"/>
            <p:cNvCxnSpPr/>
            <p:nvPr/>
          </p:nvCxnSpPr>
          <p:spPr>
            <a:xfrm rot="16200000" flipV="1">
              <a:off x="2365184" y="4936960"/>
              <a:ext cx="1535082" cy="21030"/>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10" name="109 Conector recto"/>
            <p:cNvCxnSpPr/>
            <p:nvPr/>
          </p:nvCxnSpPr>
          <p:spPr>
            <a:xfrm rot="16200000" flipV="1">
              <a:off x="3197310" y="4604898"/>
              <a:ext cx="870961" cy="21031"/>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11" name="110 Conector recto"/>
            <p:cNvCxnSpPr/>
            <p:nvPr/>
          </p:nvCxnSpPr>
          <p:spPr>
            <a:xfrm rot="5400000" flipH="1" flipV="1">
              <a:off x="739552" y="4832558"/>
              <a:ext cx="1357321" cy="264721"/>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12" name="111 Conector recto"/>
            <p:cNvCxnSpPr/>
            <p:nvPr/>
          </p:nvCxnSpPr>
          <p:spPr>
            <a:xfrm rot="16200000" flipV="1">
              <a:off x="913372" y="4913907"/>
              <a:ext cx="1438310" cy="163907"/>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13" name="112 Conector recto"/>
            <p:cNvCxnSpPr/>
            <p:nvPr/>
          </p:nvCxnSpPr>
          <p:spPr>
            <a:xfrm rot="16200000" flipV="1">
              <a:off x="1627753" y="4771033"/>
              <a:ext cx="1366871" cy="378220"/>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rot="5400000" flipH="1" flipV="1">
              <a:off x="1209640" y="4781548"/>
              <a:ext cx="1366873" cy="357189"/>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15" name="114 Conector recto"/>
            <p:cNvCxnSpPr/>
            <p:nvPr/>
          </p:nvCxnSpPr>
          <p:spPr>
            <a:xfrm rot="16200000" flipV="1">
              <a:off x="1785918" y="4643446"/>
              <a:ext cx="1214446" cy="500066"/>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22" name="121 Conector recto"/>
            <p:cNvCxnSpPr/>
            <p:nvPr/>
          </p:nvCxnSpPr>
          <p:spPr>
            <a:xfrm rot="5400000" flipH="1" flipV="1">
              <a:off x="1709708" y="4781550"/>
              <a:ext cx="1366869" cy="357188"/>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rot="16200000" flipV="1">
              <a:off x="2079432" y="4794084"/>
              <a:ext cx="1535082" cy="306782"/>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26" name="125 Conector recto"/>
            <p:cNvCxnSpPr/>
            <p:nvPr/>
          </p:nvCxnSpPr>
          <p:spPr>
            <a:xfrm rot="16200000" flipV="1">
              <a:off x="3090081" y="4804600"/>
              <a:ext cx="1463644" cy="214311"/>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27" name="126 Conector recto"/>
            <p:cNvCxnSpPr/>
            <p:nvPr/>
          </p:nvCxnSpPr>
          <p:spPr>
            <a:xfrm rot="5400000" flipH="1" flipV="1">
              <a:off x="2732888" y="4876038"/>
              <a:ext cx="1535083" cy="142875"/>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28" name="127 Conector recto"/>
            <p:cNvCxnSpPr/>
            <p:nvPr/>
          </p:nvCxnSpPr>
          <p:spPr>
            <a:xfrm rot="16200000" flipV="1">
              <a:off x="3008256" y="5008528"/>
              <a:ext cx="1341538" cy="71438"/>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29" name="128 Conector recto"/>
            <p:cNvCxnSpPr/>
            <p:nvPr/>
          </p:nvCxnSpPr>
          <p:spPr>
            <a:xfrm rot="16200000" flipV="1">
              <a:off x="2554294" y="4768880"/>
              <a:ext cx="1463644" cy="285752"/>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30" name="129 Conector recto"/>
            <p:cNvCxnSpPr/>
            <p:nvPr/>
          </p:nvCxnSpPr>
          <p:spPr>
            <a:xfrm rot="5400000" flipH="1" flipV="1">
              <a:off x="2268543" y="4768883"/>
              <a:ext cx="1392205" cy="214311"/>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38" name="137 Conector recto"/>
            <p:cNvCxnSpPr/>
            <p:nvPr/>
          </p:nvCxnSpPr>
          <p:spPr>
            <a:xfrm rot="16200000" flipV="1">
              <a:off x="3625865" y="4768881"/>
              <a:ext cx="1392207" cy="214312"/>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39" name="138 Conector recto"/>
            <p:cNvCxnSpPr/>
            <p:nvPr/>
          </p:nvCxnSpPr>
          <p:spPr>
            <a:xfrm rot="16200000" flipV="1">
              <a:off x="3447270" y="4876038"/>
              <a:ext cx="1535083" cy="142874"/>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40" name="139 Conector recto"/>
            <p:cNvCxnSpPr/>
            <p:nvPr/>
          </p:nvCxnSpPr>
          <p:spPr>
            <a:xfrm rot="5400000" flipH="1" flipV="1">
              <a:off x="3268675" y="4911755"/>
              <a:ext cx="1463645" cy="3"/>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42" name="141 Conector recto"/>
            <p:cNvCxnSpPr/>
            <p:nvPr/>
          </p:nvCxnSpPr>
          <p:spPr>
            <a:xfrm rot="16200000" flipV="1">
              <a:off x="3375835" y="4876040"/>
              <a:ext cx="1463642" cy="71433"/>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45" name="144 Conector recto"/>
            <p:cNvCxnSpPr/>
            <p:nvPr/>
          </p:nvCxnSpPr>
          <p:spPr>
            <a:xfrm rot="16200000" flipV="1">
              <a:off x="3983055" y="4840319"/>
              <a:ext cx="1463645" cy="142874"/>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46" name="145 Conector recto"/>
            <p:cNvCxnSpPr/>
            <p:nvPr/>
          </p:nvCxnSpPr>
          <p:spPr>
            <a:xfrm rot="16200000" flipV="1">
              <a:off x="4447402" y="4876038"/>
              <a:ext cx="1606521" cy="214312"/>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47" name="146 Conector recto"/>
            <p:cNvCxnSpPr/>
            <p:nvPr/>
          </p:nvCxnSpPr>
          <p:spPr>
            <a:xfrm rot="5400000" flipH="1" flipV="1">
              <a:off x="4995855" y="4781549"/>
              <a:ext cx="1223995" cy="214313"/>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50" name="149 Conector recto"/>
            <p:cNvCxnSpPr/>
            <p:nvPr/>
          </p:nvCxnSpPr>
          <p:spPr>
            <a:xfrm rot="5400000" flipH="1" flipV="1">
              <a:off x="5424480" y="4710110"/>
              <a:ext cx="1223998" cy="357187"/>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51" name="150 Conector recto"/>
            <p:cNvCxnSpPr>
              <a:endCxn id="75" idx="2"/>
            </p:cNvCxnSpPr>
            <p:nvPr/>
          </p:nvCxnSpPr>
          <p:spPr>
            <a:xfrm rot="5400000" flipH="1" flipV="1">
              <a:off x="6269793" y="4647757"/>
              <a:ext cx="869665" cy="407599"/>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52" name="151 Conector recto"/>
            <p:cNvCxnSpPr>
              <a:endCxn id="75" idx="2"/>
            </p:cNvCxnSpPr>
            <p:nvPr/>
          </p:nvCxnSpPr>
          <p:spPr>
            <a:xfrm rot="5400000" flipH="1" flipV="1">
              <a:off x="6311326" y="4820538"/>
              <a:ext cx="1000913" cy="193285"/>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53" name="152 Conector recto"/>
            <p:cNvCxnSpPr/>
            <p:nvPr/>
          </p:nvCxnSpPr>
          <p:spPr>
            <a:xfrm rot="5400000" flipH="1" flipV="1">
              <a:off x="6924680" y="4781548"/>
              <a:ext cx="1223996" cy="214312"/>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54" name="153 Conector recto"/>
            <p:cNvCxnSpPr/>
            <p:nvPr/>
          </p:nvCxnSpPr>
          <p:spPr>
            <a:xfrm rot="5400000" flipH="1" flipV="1">
              <a:off x="3932591" y="4676470"/>
              <a:ext cx="1064506" cy="71439"/>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55" name="154 Conector recto"/>
            <p:cNvCxnSpPr/>
            <p:nvPr/>
          </p:nvCxnSpPr>
          <p:spPr>
            <a:xfrm rot="16200000" flipV="1">
              <a:off x="4233917" y="4948305"/>
              <a:ext cx="1328634" cy="204788"/>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58" name="157 Conector recto"/>
            <p:cNvCxnSpPr/>
            <p:nvPr/>
          </p:nvCxnSpPr>
          <p:spPr>
            <a:xfrm rot="5400000" flipH="1" flipV="1">
              <a:off x="3832272" y="4751450"/>
              <a:ext cx="1488982" cy="152399"/>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59" name="158 Conector recto"/>
            <p:cNvCxnSpPr/>
            <p:nvPr/>
          </p:nvCxnSpPr>
          <p:spPr>
            <a:xfrm rot="5400000" flipH="1" flipV="1">
              <a:off x="4600867" y="4676469"/>
              <a:ext cx="870961" cy="71439"/>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61" name="160 Conector recto"/>
            <p:cNvCxnSpPr>
              <a:endCxn id="63" idx="2"/>
            </p:cNvCxnSpPr>
            <p:nvPr/>
          </p:nvCxnSpPr>
          <p:spPr>
            <a:xfrm rot="16200000" flipV="1">
              <a:off x="5091067" y="5019636"/>
              <a:ext cx="1298293" cy="92467"/>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63" name="162 Conector recto"/>
            <p:cNvCxnSpPr>
              <a:endCxn id="63" idx="2"/>
            </p:cNvCxnSpPr>
            <p:nvPr/>
          </p:nvCxnSpPr>
          <p:spPr>
            <a:xfrm rot="16200000" flipV="1">
              <a:off x="5233943" y="4876760"/>
              <a:ext cx="1369731" cy="449657"/>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65" name="164 Conector recto"/>
            <p:cNvCxnSpPr/>
            <p:nvPr/>
          </p:nvCxnSpPr>
          <p:spPr>
            <a:xfrm rot="5400000" flipH="1" flipV="1">
              <a:off x="4888697" y="4745829"/>
              <a:ext cx="1223994" cy="285752"/>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68" name="167 Conector recto"/>
            <p:cNvCxnSpPr/>
            <p:nvPr/>
          </p:nvCxnSpPr>
          <p:spPr>
            <a:xfrm rot="16200000" flipV="1">
              <a:off x="5587799" y="4873427"/>
              <a:ext cx="1223996" cy="30554"/>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69" name="168 Conector recto"/>
            <p:cNvCxnSpPr>
              <a:endCxn id="81" idx="2"/>
            </p:cNvCxnSpPr>
            <p:nvPr/>
          </p:nvCxnSpPr>
          <p:spPr>
            <a:xfrm rot="16200000" flipV="1">
              <a:off x="5826476" y="4826351"/>
              <a:ext cx="1012541" cy="193285"/>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71" name="170 Conector recto"/>
            <p:cNvCxnSpPr>
              <a:endCxn id="81" idx="2"/>
            </p:cNvCxnSpPr>
            <p:nvPr/>
          </p:nvCxnSpPr>
          <p:spPr>
            <a:xfrm rot="16200000" flipV="1">
              <a:off x="5862195" y="4790632"/>
              <a:ext cx="1155417" cy="407599"/>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74" name="173 Conector recto"/>
            <p:cNvCxnSpPr/>
            <p:nvPr/>
          </p:nvCxnSpPr>
          <p:spPr>
            <a:xfrm rot="16200000" flipV="1">
              <a:off x="6222059" y="4984101"/>
              <a:ext cx="1462912" cy="48121"/>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76" name="175 Conector recto"/>
            <p:cNvCxnSpPr>
              <a:endCxn id="75" idx="2"/>
            </p:cNvCxnSpPr>
            <p:nvPr/>
          </p:nvCxnSpPr>
          <p:spPr>
            <a:xfrm rot="16200000" flipV="1">
              <a:off x="6591265" y="4733884"/>
              <a:ext cx="1012541" cy="378219"/>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78" name="177 Conector recto"/>
            <p:cNvCxnSpPr>
              <a:endCxn id="69" idx="2"/>
            </p:cNvCxnSpPr>
            <p:nvPr/>
          </p:nvCxnSpPr>
          <p:spPr>
            <a:xfrm rot="16200000" flipV="1">
              <a:off x="7148079" y="4862070"/>
              <a:ext cx="1083979" cy="193285"/>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79" name="178 Conector recto"/>
            <p:cNvCxnSpPr>
              <a:endCxn id="69" idx="2"/>
            </p:cNvCxnSpPr>
            <p:nvPr/>
          </p:nvCxnSpPr>
          <p:spPr>
            <a:xfrm rot="5400000" flipH="1" flipV="1">
              <a:off x="7005203" y="4698167"/>
              <a:ext cx="869665" cy="306779"/>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81" name="180 Conector recto"/>
            <p:cNvCxnSpPr/>
            <p:nvPr/>
          </p:nvCxnSpPr>
          <p:spPr>
            <a:xfrm rot="16200000" flipV="1">
              <a:off x="7223101" y="4794216"/>
              <a:ext cx="1341536" cy="500063"/>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sp>
          <p:nvSpPr>
            <p:cNvPr id="185" name="184 CuadroTexto"/>
            <p:cNvSpPr txBox="1"/>
            <p:nvPr/>
          </p:nvSpPr>
          <p:spPr>
            <a:xfrm>
              <a:off x="2643174" y="4957716"/>
              <a:ext cx="2643206" cy="400110"/>
            </a:xfrm>
            <a:prstGeom prst="rect">
              <a:avLst/>
            </a:prstGeom>
            <a:solidFill>
              <a:schemeClr val="bg1"/>
            </a:solidFill>
          </p:spPr>
          <p:txBody>
            <a:bodyPr wrap="square" rtlCol="0">
              <a:spAutoFit/>
            </a:bodyPr>
            <a:lstStyle/>
            <a:p>
              <a:pPr algn="ctr"/>
              <a:r>
                <a:rPr lang="es-MX" sz="2000" b="1" dirty="0" smtClean="0">
                  <a:solidFill>
                    <a:srgbClr val="006600"/>
                  </a:solidFill>
                </a:rPr>
                <a:t>Red de voluntarios/as</a:t>
              </a:r>
              <a:endParaRPr lang="es-ES" sz="2000" b="1" dirty="0">
                <a:solidFill>
                  <a:srgbClr val="006600"/>
                </a:solidFill>
              </a:endParaRPr>
            </a:p>
          </p:txBody>
        </p:sp>
        <p:cxnSp>
          <p:nvCxnSpPr>
            <p:cNvPr id="186" name="185 Conector recto"/>
            <p:cNvCxnSpPr/>
            <p:nvPr/>
          </p:nvCxnSpPr>
          <p:spPr>
            <a:xfrm>
              <a:off x="5214942" y="5143512"/>
              <a:ext cx="2786082" cy="2151"/>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88" name="187 Conector recto"/>
            <p:cNvCxnSpPr/>
            <p:nvPr/>
          </p:nvCxnSpPr>
          <p:spPr>
            <a:xfrm>
              <a:off x="285720" y="5212799"/>
              <a:ext cx="2428892" cy="2151"/>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sp>
          <p:nvSpPr>
            <p:cNvPr id="189" name="188 Cerrar llave"/>
            <p:cNvSpPr/>
            <p:nvPr/>
          </p:nvSpPr>
          <p:spPr>
            <a:xfrm>
              <a:off x="7429520" y="2018929"/>
              <a:ext cx="571504" cy="1838699"/>
            </a:xfrm>
            <a:prstGeom prst="rightBrace">
              <a:avLst/>
            </a:prstGeom>
            <a:ln w="25400">
              <a:solidFill>
                <a:srgbClr val="0066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91" name="190 CuadroTexto"/>
            <p:cNvSpPr txBox="1"/>
            <p:nvPr/>
          </p:nvSpPr>
          <p:spPr>
            <a:xfrm>
              <a:off x="7786710" y="2357430"/>
              <a:ext cx="1214446" cy="707886"/>
            </a:xfrm>
            <a:prstGeom prst="rect">
              <a:avLst/>
            </a:prstGeom>
            <a:noFill/>
          </p:spPr>
          <p:txBody>
            <a:bodyPr wrap="square" rtlCol="0">
              <a:spAutoFit/>
            </a:bodyPr>
            <a:lstStyle/>
            <a:p>
              <a:pPr algn="ctr"/>
              <a:r>
                <a:rPr lang="es-MX" sz="2000" b="1" dirty="0" smtClean="0">
                  <a:solidFill>
                    <a:srgbClr val="008000"/>
                  </a:solidFill>
                </a:rPr>
                <a:t>Dirección </a:t>
              </a:r>
            </a:p>
            <a:p>
              <a:pPr algn="ctr"/>
              <a:r>
                <a:rPr lang="es-MX" sz="2000" b="1" dirty="0" smtClean="0">
                  <a:solidFill>
                    <a:srgbClr val="008000"/>
                  </a:solidFill>
                </a:rPr>
                <a:t>colectiva</a:t>
              </a:r>
              <a:endParaRPr lang="es-ES" sz="2000" b="1" dirty="0">
                <a:solidFill>
                  <a:srgbClr val="008000"/>
                </a:solidFill>
              </a:endParaRPr>
            </a:p>
          </p:txBody>
        </p:sp>
        <p:sp>
          <p:nvSpPr>
            <p:cNvPr id="195" name="194 CuadroTexto"/>
            <p:cNvSpPr txBox="1"/>
            <p:nvPr/>
          </p:nvSpPr>
          <p:spPr>
            <a:xfrm>
              <a:off x="2714612" y="2428868"/>
              <a:ext cx="340158" cy="461665"/>
            </a:xfrm>
            <a:prstGeom prst="rect">
              <a:avLst/>
            </a:prstGeom>
            <a:noFill/>
          </p:spPr>
          <p:txBody>
            <a:bodyPr wrap="none" rtlCol="0">
              <a:spAutoFit/>
            </a:bodyPr>
            <a:lstStyle/>
            <a:p>
              <a:r>
                <a:rPr lang="es-MX" sz="2400" b="1" dirty="0" smtClean="0">
                  <a:solidFill>
                    <a:schemeClr val="bg1"/>
                  </a:solidFill>
                </a:rPr>
                <a:t>2</a:t>
              </a:r>
              <a:endParaRPr lang="es-ES" sz="2400" b="1" dirty="0">
                <a:solidFill>
                  <a:schemeClr val="bg1"/>
                </a:solidFill>
              </a:endParaRPr>
            </a:p>
          </p:txBody>
        </p:sp>
        <p:sp>
          <p:nvSpPr>
            <p:cNvPr id="196" name="195 CuadroTexto"/>
            <p:cNvSpPr txBox="1"/>
            <p:nvPr/>
          </p:nvSpPr>
          <p:spPr>
            <a:xfrm>
              <a:off x="3231710" y="2428868"/>
              <a:ext cx="340158" cy="461665"/>
            </a:xfrm>
            <a:prstGeom prst="rect">
              <a:avLst/>
            </a:prstGeom>
            <a:noFill/>
          </p:spPr>
          <p:txBody>
            <a:bodyPr wrap="none" rtlCol="0">
              <a:spAutoFit/>
            </a:bodyPr>
            <a:lstStyle/>
            <a:p>
              <a:r>
                <a:rPr lang="es-MX" sz="2400" b="1" dirty="0" smtClean="0">
                  <a:solidFill>
                    <a:schemeClr val="bg1"/>
                  </a:solidFill>
                </a:rPr>
                <a:t>3</a:t>
              </a:r>
              <a:endParaRPr lang="es-ES" sz="2400" b="1" dirty="0">
                <a:solidFill>
                  <a:schemeClr val="bg1"/>
                </a:solidFill>
              </a:endParaRPr>
            </a:p>
          </p:txBody>
        </p:sp>
        <p:sp>
          <p:nvSpPr>
            <p:cNvPr id="197" name="196 CuadroTexto"/>
            <p:cNvSpPr txBox="1"/>
            <p:nvPr/>
          </p:nvSpPr>
          <p:spPr>
            <a:xfrm>
              <a:off x="3660338" y="2428868"/>
              <a:ext cx="340158" cy="461665"/>
            </a:xfrm>
            <a:prstGeom prst="rect">
              <a:avLst/>
            </a:prstGeom>
            <a:noFill/>
          </p:spPr>
          <p:txBody>
            <a:bodyPr wrap="none" rtlCol="0">
              <a:spAutoFit/>
            </a:bodyPr>
            <a:lstStyle/>
            <a:p>
              <a:r>
                <a:rPr lang="es-MX" sz="2400" b="1" dirty="0" smtClean="0">
                  <a:solidFill>
                    <a:schemeClr val="bg1"/>
                  </a:solidFill>
                </a:rPr>
                <a:t>4</a:t>
              </a:r>
              <a:endParaRPr lang="es-ES" sz="2400" b="1" dirty="0">
                <a:solidFill>
                  <a:schemeClr val="bg1"/>
                </a:solidFill>
              </a:endParaRPr>
            </a:p>
          </p:txBody>
        </p:sp>
        <p:sp>
          <p:nvSpPr>
            <p:cNvPr id="198" name="197 CuadroTexto"/>
            <p:cNvSpPr txBox="1"/>
            <p:nvPr/>
          </p:nvSpPr>
          <p:spPr>
            <a:xfrm>
              <a:off x="4143372" y="2428868"/>
              <a:ext cx="340158" cy="461665"/>
            </a:xfrm>
            <a:prstGeom prst="rect">
              <a:avLst/>
            </a:prstGeom>
            <a:noFill/>
          </p:spPr>
          <p:txBody>
            <a:bodyPr wrap="none" rtlCol="0">
              <a:spAutoFit/>
            </a:bodyPr>
            <a:lstStyle/>
            <a:p>
              <a:r>
                <a:rPr lang="es-MX" sz="2400" b="1" dirty="0" smtClean="0">
                  <a:solidFill>
                    <a:schemeClr val="bg1"/>
                  </a:solidFill>
                </a:rPr>
                <a:t>5</a:t>
              </a:r>
              <a:endParaRPr lang="es-ES" sz="2400" b="1" dirty="0">
                <a:solidFill>
                  <a:schemeClr val="bg1"/>
                </a:solidFill>
              </a:endParaRPr>
            </a:p>
          </p:txBody>
        </p:sp>
        <p:sp>
          <p:nvSpPr>
            <p:cNvPr id="199" name="198 CuadroTexto"/>
            <p:cNvSpPr txBox="1"/>
            <p:nvPr/>
          </p:nvSpPr>
          <p:spPr>
            <a:xfrm>
              <a:off x="4589032" y="2395831"/>
              <a:ext cx="340158" cy="461665"/>
            </a:xfrm>
            <a:prstGeom prst="rect">
              <a:avLst/>
            </a:prstGeom>
            <a:noFill/>
          </p:spPr>
          <p:txBody>
            <a:bodyPr wrap="none" rtlCol="0">
              <a:spAutoFit/>
            </a:bodyPr>
            <a:lstStyle/>
            <a:p>
              <a:r>
                <a:rPr lang="es-MX" sz="2400" b="1" dirty="0" smtClean="0">
                  <a:solidFill>
                    <a:schemeClr val="bg1"/>
                  </a:solidFill>
                </a:rPr>
                <a:t>6</a:t>
              </a:r>
              <a:endParaRPr lang="es-ES" sz="2400" b="1" dirty="0">
                <a:solidFill>
                  <a:schemeClr val="bg1"/>
                </a:solidFill>
              </a:endParaRPr>
            </a:p>
          </p:txBody>
        </p:sp>
        <p:sp>
          <p:nvSpPr>
            <p:cNvPr id="200" name="199 CuadroTexto"/>
            <p:cNvSpPr txBox="1"/>
            <p:nvPr/>
          </p:nvSpPr>
          <p:spPr>
            <a:xfrm>
              <a:off x="5072066" y="2428868"/>
              <a:ext cx="340158" cy="461665"/>
            </a:xfrm>
            <a:prstGeom prst="rect">
              <a:avLst/>
            </a:prstGeom>
            <a:noFill/>
          </p:spPr>
          <p:txBody>
            <a:bodyPr wrap="none" rtlCol="0">
              <a:spAutoFit/>
            </a:bodyPr>
            <a:lstStyle/>
            <a:p>
              <a:r>
                <a:rPr lang="es-MX" sz="2400" b="1" dirty="0" smtClean="0">
                  <a:solidFill>
                    <a:schemeClr val="bg1"/>
                  </a:solidFill>
                </a:rPr>
                <a:t>7</a:t>
              </a:r>
              <a:endParaRPr lang="es-ES" sz="2400" b="1" dirty="0">
                <a:solidFill>
                  <a:schemeClr val="bg1"/>
                </a:solidFill>
              </a:endParaRPr>
            </a:p>
          </p:txBody>
        </p:sp>
        <p:sp>
          <p:nvSpPr>
            <p:cNvPr id="201" name="200 CuadroTexto"/>
            <p:cNvSpPr txBox="1"/>
            <p:nvPr/>
          </p:nvSpPr>
          <p:spPr>
            <a:xfrm>
              <a:off x="5517726" y="2428868"/>
              <a:ext cx="340158" cy="461665"/>
            </a:xfrm>
            <a:prstGeom prst="rect">
              <a:avLst/>
            </a:prstGeom>
            <a:noFill/>
          </p:spPr>
          <p:txBody>
            <a:bodyPr wrap="none" rtlCol="0">
              <a:spAutoFit/>
            </a:bodyPr>
            <a:lstStyle/>
            <a:p>
              <a:r>
                <a:rPr lang="es-MX" sz="2400" b="1" dirty="0" smtClean="0">
                  <a:solidFill>
                    <a:schemeClr val="bg1"/>
                  </a:solidFill>
                </a:rPr>
                <a:t>8</a:t>
              </a:r>
              <a:endParaRPr lang="es-ES" sz="2400" b="1" dirty="0">
                <a:solidFill>
                  <a:schemeClr val="bg1"/>
                </a:solidFill>
              </a:endParaRPr>
            </a:p>
          </p:txBody>
        </p:sp>
        <p:sp>
          <p:nvSpPr>
            <p:cNvPr id="202" name="201 CuadroTexto"/>
            <p:cNvSpPr txBox="1"/>
            <p:nvPr/>
          </p:nvSpPr>
          <p:spPr>
            <a:xfrm>
              <a:off x="6017792" y="2395831"/>
              <a:ext cx="340158" cy="461665"/>
            </a:xfrm>
            <a:prstGeom prst="rect">
              <a:avLst/>
            </a:prstGeom>
            <a:noFill/>
          </p:spPr>
          <p:txBody>
            <a:bodyPr wrap="none" rtlCol="0">
              <a:spAutoFit/>
            </a:bodyPr>
            <a:lstStyle/>
            <a:p>
              <a:r>
                <a:rPr lang="es-MX" sz="2400" b="1" dirty="0" smtClean="0">
                  <a:solidFill>
                    <a:schemeClr val="bg1"/>
                  </a:solidFill>
                </a:rPr>
                <a:t>9</a:t>
              </a:r>
              <a:endParaRPr lang="es-ES" sz="2400" b="1" dirty="0">
                <a:solidFill>
                  <a:schemeClr val="bg1"/>
                </a:solidFill>
              </a:endParaRPr>
            </a:p>
          </p:txBody>
        </p:sp>
        <p:sp>
          <p:nvSpPr>
            <p:cNvPr id="211" name="210 CuadroTexto"/>
            <p:cNvSpPr txBox="1"/>
            <p:nvPr/>
          </p:nvSpPr>
          <p:spPr>
            <a:xfrm>
              <a:off x="874256" y="3967467"/>
              <a:ext cx="340158" cy="461665"/>
            </a:xfrm>
            <a:prstGeom prst="rect">
              <a:avLst/>
            </a:prstGeom>
            <a:noFill/>
          </p:spPr>
          <p:txBody>
            <a:bodyPr wrap="none" rtlCol="0">
              <a:spAutoFit/>
            </a:bodyPr>
            <a:lstStyle/>
            <a:p>
              <a:r>
                <a:rPr lang="es-MX" sz="2400" b="1" dirty="0" smtClean="0">
                  <a:solidFill>
                    <a:schemeClr val="bg1"/>
                  </a:solidFill>
                </a:rPr>
                <a:t>1</a:t>
              </a:r>
              <a:endParaRPr lang="es-ES" sz="2400" b="1" dirty="0">
                <a:solidFill>
                  <a:schemeClr val="bg1"/>
                </a:solidFill>
              </a:endParaRPr>
            </a:p>
          </p:txBody>
        </p:sp>
        <p:sp>
          <p:nvSpPr>
            <p:cNvPr id="265" name="264 CuadroTexto"/>
            <p:cNvSpPr txBox="1"/>
            <p:nvPr/>
          </p:nvSpPr>
          <p:spPr>
            <a:xfrm>
              <a:off x="1428728" y="3967467"/>
              <a:ext cx="340158" cy="461665"/>
            </a:xfrm>
            <a:prstGeom prst="rect">
              <a:avLst/>
            </a:prstGeom>
            <a:noFill/>
          </p:spPr>
          <p:txBody>
            <a:bodyPr wrap="none" rtlCol="0">
              <a:spAutoFit/>
            </a:bodyPr>
            <a:lstStyle/>
            <a:p>
              <a:r>
                <a:rPr lang="es-MX" sz="2400" b="1" dirty="0" smtClean="0">
                  <a:solidFill>
                    <a:schemeClr val="bg1"/>
                  </a:solidFill>
                </a:rPr>
                <a:t>2</a:t>
              </a:r>
              <a:endParaRPr lang="es-ES" sz="2400" b="1" dirty="0">
                <a:solidFill>
                  <a:schemeClr val="bg1"/>
                </a:solidFill>
              </a:endParaRPr>
            </a:p>
          </p:txBody>
        </p:sp>
        <p:sp>
          <p:nvSpPr>
            <p:cNvPr id="266" name="265 CuadroTexto"/>
            <p:cNvSpPr txBox="1"/>
            <p:nvPr/>
          </p:nvSpPr>
          <p:spPr>
            <a:xfrm>
              <a:off x="1945826" y="3929066"/>
              <a:ext cx="340158" cy="461665"/>
            </a:xfrm>
            <a:prstGeom prst="rect">
              <a:avLst/>
            </a:prstGeom>
            <a:noFill/>
          </p:spPr>
          <p:txBody>
            <a:bodyPr wrap="none" rtlCol="0">
              <a:spAutoFit/>
            </a:bodyPr>
            <a:lstStyle/>
            <a:p>
              <a:r>
                <a:rPr lang="es-MX" sz="2400" b="1" dirty="0" smtClean="0">
                  <a:solidFill>
                    <a:schemeClr val="bg1"/>
                  </a:solidFill>
                </a:rPr>
                <a:t>3</a:t>
              </a:r>
              <a:endParaRPr lang="es-ES" sz="2400" b="1" dirty="0">
                <a:solidFill>
                  <a:schemeClr val="bg1"/>
                </a:solidFill>
              </a:endParaRPr>
            </a:p>
          </p:txBody>
        </p:sp>
        <p:sp>
          <p:nvSpPr>
            <p:cNvPr id="269" name="268 CuadroTexto"/>
            <p:cNvSpPr txBox="1"/>
            <p:nvPr/>
          </p:nvSpPr>
          <p:spPr>
            <a:xfrm>
              <a:off x="2428860" y="3929066"/>
              <a:ext cx="340158" cy="461665"/>
            </a:xfrm>
            <a:prstGeom prst="rect">
              <a:avLst/>
            </a:prstGeom>
            <a:noFill/>
          </p:spPr>
          <p:txBody>
            <a:bodyPr wrap="none" rtlCol="0">
              <a:spAutoFit/>
            </a:bodyPr>
            <a:lstStyle/>
            <a:p>
              <a:r>
                <a:rPr lang="es-MX" sz="2400" b="1" dirty="0" smtClean="0">
                  <a:solidFill>
                    <a:schemeClr val="bg1"/>
                  </a:solidFill>
                </a:rPr>
                <a:t>4</a:t>
              </a:r>
              <a:endParaRPr lang="es-ES" sz="2400" b="1" dirty="0">
                <a:solidFill>
                  <a:schemeClr val="bg1"/>
                </a:solidFill>
              </a:endParaRPr>
            </a:p>
          </p:txBody>
        </p:sp>
        <p:sp>
          <p:nvSpPr>
            <p:cNvPr id="270" name="269 CuadroTexto"/>
            <p:cNvSpPr txBox="1"/>
            <p:nvPr/>
          </p:nvSpPr>
          <p:spPr>
            <a:xfrm>
              <a:off x="2945958" y="3929066"/>
              <a:ext cx="340158" cy="461665"/>
            </a:xfrm>
            <a:prstGeom prst="rect">
              <a:avLst/>
            </a:prstGeom>
            <a:noFill/>
          </p:spPr>
          <p:txBody>
            <a:bodyPr wrap="none" rtlCol="0">
              <a:spAutoFit/>
            </a:bodyPr>
            <a:lstStyle/>
            <a:p>
              <a:r>
                <a:rPr lang="es-MX" sz="2400" b="1" dirty="0" smtClean="0">
                  <a:solidFill>
                    <a:schemeClr val="bg1"/>
                  </a:solidFill>
                </a:rPr>
                <a:t>5</a:t>
              </a:r>
              <a:endParaRPr lang="es-ES" sz="2400" b="1" dirty="0">
                <a:solidFill>
                  <a:schemeClr val="bg1"/>
                </a:solidFill>
              </a:endParaRPr>
            </a:p>
          </p:txBody>
        </p:sp>
        <p:sp>
          <p:nvSpPr>
            <p:cNvPr id="271" name="270 CuadroTexto"/>
            <p:cNvSpPr txBox="1"/>
            <p:nvPr/>
          </p:nvSpPr>
          <p:spPr>
            <a:xfrm>
              <a:off x="3446024" y="3929066"/>
              <a:ext cx="340158" cy="461665"/>
            </a:xfrm>
            <a:prstGeom prst="rect">
              <a:avLst/>
            </a:prstGeom>
            <a:noFill/>
          </p:spPr>
          <p:txBody>
            <a:bodyPr wrap="none" rtlCol="0">
              <a:spAutoFit/>
            </a:bodyPr>
            <a:lstStyle/>
            <a:p>
              <a:r>
                <a:rPr lang="es-MX" sz="2400" b="1" dirty="0" smtClean="0">
                  <a:solidFill>
                    <a:schemeClr val="bg1"/>
                  </a:solidFill>
                </a:rPr>
                <a:t>6</a:t>
              </a:r>
              <a:endParaRPr lang="es-ES" sz="2400" b="1" dirty="0">
                <a:solidFill>
                  <a:schemeClr val="bg1"/>
                </a:solidFill>
              </a:endParaRPr>
            </a:p>
          </p:txBody>
        </p:sp>
        <p:sp>
          <p:nvSpPr>
            <p:cNvPr id="272" name="271 CuadroTexto"/>
            <p:cNvSpPr txBox="1"/>
            <p:nvPr/>
          </p:nvSpPr>
          <p:spPr>
            <a:xfrm>
              <a:off x="3929058" y="3929066"/>
              <a:ext cx="340158" cy="461665"/>
            </a:xfrm>
            <a:prstGeom prst="rect">
              <a:avLst/>
            </a:prstGeom>
            <a:noFill/>
          </p:spPr>
          <p:txBody>
            <a:bodyPr wrap="none" rtlCol="0">
              <a:spAutoFit/>
            </a:bodyPr>
            <a:lstStyle/>
            <a:p>
              <a:r>
                <a:rPr lang="es-MX" sz="2400" b="1" dirty="0" smtClean="0">
                  <a:solidFill>
                    <a:schemeClr val="bg1"/>
                  </a:solidFill>
                </a:rPr>
                <a:t>7</a:t>
              </a:r>
              <a:endParaRPr lang="es-ES" sz="2400" b="1" dirty="0">
                <a:solidFill>
                  <a:schemeClr val="bg1"/>
                </a:solidFill>
              </a:endParaRPr>
            </a:p>
          </p:txBody>
        </p:sp>
        <p:sp>
          <p:nvSpPr>
            <p:cNvPr id="273" name="272 CuadroTexto"/>
            <p:cNvSpPr txBox="1"/>
            <p:nvPr/>
          </p:nvSpPr>
          <p:spPr>
            <a:xfrm>
              <a:off x="4446156" y="3929066"/>
              <a:ext cx="340158" cy="461665"/>
            </a:xfrm>
            <a:prstGeom prst="rect">
              <a:avLst/>
            </a:prstGeom>
            <a:noFill/>
          </p:spPr>
          <p:txBody>
            <a:bodyPr wrap="none" rtlCol="0">
              <a:spAutoFit/>
            </a:bodyPr>
            <a:lstStyle/>
            <a:p>
              <a:r>
                <a:rPr lang="es-MX" sz="2400" b="1" dirty="0" smtClean="0">
                  <a:solidFill>
                    <a:schemeClr val="bg1"/>
                  </a:solidFill>
                </a:rPr>
                <a:t>8</a:t>
              </a:r>
              <a:endParaRPr lang="es-ES" sz="2400" b="1" dirty="0">
                <a:solidFill>
                  <a:schemeClr val="bg1"/>
                </a:solidFill>
              </a:endParaRPr>
            </a:p>
          </p:txBody>
        </p:sp>
        <p:sp>
          <p:nvSpPr>
            <p:cNvPr id="274" name="273 CuadroTexto"/>
            <p:cNvSpPr txBox="1"/>
            <p:nvPr/>
          </p:nvSpPr>
          <p:spPr>
            <a:xfrm>
              <a:off x="4946222" y="3929066"/>
              <a:ext cx="340158" cy="461665"/>
            </a:xfrm>
            <a:prstGeom prst="rect">
              <a:avLst/>
            </a:prstGeom>
            <a:noFill/>
          </p:spPr>
          <p:txBody>
            <a:bodyPr wrap="none" rtlCol="0">
              <a:spAutoFit/>
            </a:bodyPr>
            <a:lstStyle/>
            <a:p>
              <a:r>
                <a:rPr lang="es-MX" sz="2400" b="1" dirty="0" smtClean="0">
                  <a:solidFill>
                    <a:schemeClr val="bg1"/>
                  </a:solidFill>
                </a:rPr>
                <a:t>9</a:t>
              </a:r>
              <a:endParaRPr lang="es-ES" sz="2400" b="1" dirty="0">
                <a:solidFill>
                  <a:schemeClr val="bg1"/>
                </a:solidFill>
              </a:endParaRPr>
            </a:p>
          </p:txBody>
        </p:sp>
        <p:sp>
          <p:nvSpPr>
            <p:cNvPr id="275" name="274 CuadroTexto"/>
            <p:cNvSpPr txBox="1"/>
            <p:nvPr/>
          </p:nvSpPr>
          <p:spPr>
            <a:xfrm>
              <a:off x="5429256" y="3929066"/>
              <a:ext cx="495649" cy="461665"/>
            </a:xfrm>
            <a:prstGeom prst="rect">
              <a:avLst/>
            </a:prstGeom>
            <a:noFill/>
          </p:spPr>
          <p:txBody>
            <a:bodyPr wrap="none" rtlCol="0">
              <a:spAutoFit/>
            </a:bodyPr>
            <a:lstStyle/>
            <a:p>
              <a:r>
                <a:rPr lang="es-MX" sz="2400" b="1" dirty="0" smtClean="0">
                  <a:solidFill>
                    <a:schemeClr val="bg1"/>
                  </a:solidFill>
                </a:rPr>
                <a:t>10</a:t>
              </a:r>
              <a:endParaRPr lang="es-ES" sz="2400" b="1" dirty="0">
                <a:solidFill>
                  <a:schemeClr val="bg1"/>
                </a:solidFill>
              </a:endParaRPr>
            </a:p>
          </p:txBody>
        </p:sp>
        <p:sp>
          <p:nvSpPr>
            <p:cNvPr id="276" name="275 CuadroTexto"/>
            <p:cNvSpPr txBox="1"/>
            <p:nvPr/>
          </p:nvSpPr>
          <p:spPr>
            <a:xfrm>
              <a:off x="6000760" y="3929066"/>
              <a:ext cx="495649" cy="461665"/>
            </a:xfrm>
            <a:prstGeom prst="rect">
              <a:avLst/>
            </a:prstGeom>
            <a:noFill/>
          </p:spPr>
          <p:txBody>
            <a:bodyPr wrap="none" rtlCol="0">
              <a:spAutoFit/>
            </a:bodyPr>
            <a:lstStyle/>
            <a:p>
              <a:r>
                <a:rPr lang="es-MX" sz="2400" b="1" dirty="0" smtClean="0">
                  <a:solidFill>
                    <a:schemeClr val="bg1"/>
                  </a:solidFill>
                </a:rPr>
                <a:t>11</a:t>
              </a:r>
              <a:endParaRPr lang="es-ES" sz="2400" b="1" dirty="0">
                <a:solidFill>
                  <a:schemeClr val="bg1"/>
                </a:solidFill>
              </a:endParaRPr>
            </a:p>
          </p:txBody>
        </p:sp>
        <p:sp>
          <p:nvSpPr>
            <p:cNvPr id="277" name="276 CuadroTexto"/>
            <p:cNvSpPr txBox="1"/>
            <p:nvPr/>
          </p:nvSpPr>
          <p:spPr>
            <a:xfrm>
              <a:off x="6643702" y="3929066"/>
              <a:ext cx="495649" cy="461665"/>
            </a:xfrm>
            <a:prstGeom prst="rect">
              <a:avLst/>
            </a:prstGeom>
            <a:noFill/>
          </p:spPr>
          <p:txBody>
            <a:bodyPr wrap="none" rtlCol="0">
              <a:spAutoFit/>
            </a:bodyPr>
            <a:lstStyle/>
            <a:p>
              <a:r>
                <a:rPr lang="es-MX" sz="2400" b="1" dirty="0" smtClean="0">
                  <a:solidFill>
                    <a:schemeClr val="bg1"/>
                  </a:solidFill>
                </a:rPr>
                <a:t>12</a:t>
              </a:r>
              <a:endParaRPr lang="es-ES" sz="2400" b="1" dirty="0">
                <a:solidFill>
                  <a:schemeClr val="bg1"/>
                </a:solidFill>
              </a:endParaRPr>
            </a:p>
          </p:txBody>
        </p:sp>
        <p:sp>
          <p:nvSpPr>
            <p:cNvPr id="278" name="277 CuadroTexto"/>
            <p:cNvSpPr txBox="1"/>
            <p:nvPr/>
          </p:nvSpPr>
          <p:spPr>
            <a:xfrm>
              <a:off x="7362499" y="3929066"/>
              <a:ext cx="495649" cy="461665"/>
            </a:xfrm>
            <a:prstGeom prst="rect">
              <a:avLst/>
            </a:prstGeom>
            <a:noFill/>
          </p:spPr>
          <p:txBody>
            <a:bodyPr wrap="none" rtlCol="0">
              <a:spAutoFit/>
            </a:bodyPr>
            <a:lstStyle/>
            <a:p>
              <a:r>
                <a:rPr lang="es-MX" sz="2400" b="1" dirty="0" smtClean="0">
                  <a:solidFill>
                    <a:schemeClr val="bg1"/>
                  </a:solidFill>
                </a:rPr>
                <a:t>13</a:t>
              </a:r>
              <a:endParaRPr lang="es-ES" sz="2400" b="1" dirty="0">
                <a:solidFill>
                  <a:schemeClr val="bg1"/>
                </a:solidFill>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158" y="857232"/>
            <a:ext cx="8429684" cy="1061829"/>
          </a:xfrm>
          <a:prstGeom prst="rect">
            <a:avLst/>
          </a:prstGeom>
          <a:noFill/>
        </p:spPr>
        <p:txBody>
          <a:bodyPr wrap="square" rtlCol="0">
            <a:spAutoFit/>
          </a:bodyPr>
          <a:lstStyle/>
          <a:p>
            <a:pPr algn="ctr"/>
            <a:r>
              <a:rPr lang="es-MX" sz="2100" b="1" dirty="0" smtClean="0">
                <a:solidFill>
                  <a:srgbClr val="008000"/>
                </a:solidFill>
              </a:rPr>
              <a:t>  </a:t>
            </a:r>
          </a:p>
          <a:p>
            <a:pPr>
              <a:buFont typeface="Arial" charset="0"/>
              <a:buChar char="•"/>
            </a:pPr>
            <a:r>
              <a:rPr lang="es-MX" sz="2100" b="1" dirty="0" smtClean="0">
                <a:solidFill>
                  <a:srgbClr val="008000"/>
                </a:solidFill>
              </a:rPr>
              <a:t> Ya se está conformando, asignando nombres, a través de consultas en marcha</a:t>
            </a:r>
            <a:endParaRPr lang="es-MX" sz="2100" b="1" u="sng" dirty="0" smtClean="0">
              <a:solidFill>
                <a:srgbClr val="006600"/>
              </a:solidFill>
            </a:endParaRPr>
          </a:p>
        </p:txBody>
      </p:sp>
      <p:sp>
        <p:nvSpPr>
          <p:cNvPr id="3" name="2 CuadroTexto"/>
          <p:cNvSpPr txBox="1"/>
          <p:nvPr/>
        </p:nvSpPr>
        <p:spPr>
          <a:xfrm>
            <a:off x="0" y="188877"/>
            <a:ext cx="8858280" cy="954107"/>
          </a:xfrm>
          <a:prstGeom prst="rect">
            <a:avLst/>
          </a:prstGeom>
          <a:noFill/>
        </p:spPr>
        <p:txBody>
          <a:bodyPr wrap="square" rtlCol="0">
            <a:spAutoFit/>
          </a:bodyPr>
          <a:lstStyle/>
          <a:p>
            <a:pPr algn="ctr"/>
            <a:r>
              <a:rPr lang="es-MX" sz="2800" b="1" dirty="0" smtClean="0">
                <a:solidFill>
                  <a:srgbClr val="008000"/>
                </a:solidFill>
              </a:rPr>
              <a:t>¿CÓMO SE CONFORMARÁ LA ESTRUCTURA (asignarán nombres a cada rol y función)?</a:t>
            </a:r>
          </a:p>
        </p:txBody>
      </p:sp>
      <p:sp>
        <p:nvSpPr>
          <p:cNvPr id="4" name="3 CuadroTexto"/>
          <p:cNvSpPr txBox="1"/>
          <p:nvPr/>
        </p:nvSpPr>
        <p:spPr>
          <a:xfrm>
            <a:off x="285720" y="1571612"/>
            <a:ext cx="8429684" cy="1384995"/>
          </a:xfrm>
          <a:prstGeom prst="rect">
            <a:avLst/>
          </a:prstGeom>
          <a:noFill/>
        </p:spPr>
        <p:txBody>
          <a:bodyPr wrap="square" rtlCol="0">
            <a:spAutoFit/>
          </a:bodyPr>
          <a:lstStyle/>
          <a:p>
            <a:endParaRPr lang="es-MX" sz="2100" b="1" dirty="0" smtClean="0">
              <a:solidFill>
                <a:srgbClr val="008000"/>
              </a:solidFill>
            </a:endParaRPr>
          </a:p>
          <a:p>
            <a:pPr>
              <a:buFont typeface="Arial" charset="0"/>
              <a:buChar char="•"/>
            </a:pPr>
            <a:r>
              <a:rPr lang="es-MX" sz="2100" b="1" dirty="0" smtClean="0">
                <a:solidFill>
                  <a:srgbClr val="008000"/>
                </a:solidFill>
              </a:rPr>
              <a:t> La lista de nombres para cada rol y función de la Dirección Colectiva (22) (Coordinaciones General y por Espacios) estará conformada completamente antes del </a:t>
            </a:r>
            <a:r>
              <a:rPr lang="es-MX" sz="2100" b="1" u="sng" dirty="0" smtClean="0">
                <a:solidFill>
                  <a:srgbClr val="008000"/>
                </a:solidFill>
              </a:rPr>
              <a:t>1 de abril</a:t>
            </a:r>
          </a:p>
        </p:txBody>
      </p:sp>
      <p:sp>
        <p:nvSpPr>
          <p:cNvPr id="5" name="4 CuadroTexto"/>
          <p:cNvSpPr txBox="1"/>
          <p:nvPr/>
        </p:nvSpPr>
        <p:spPr>
          <a:xfrm>
            <a:off x="357158" y="2724361"/>
            <a:ext cx="8429684" cy="1061829"/>
          </a:xfrm>
          <a:prstGeom prst="rect">
            <a:avLst/>
          </a:prstGeom>
          <a:noFill/>
        </p:spPr>
        <p:txBody>
          <a:bodyPr wrap="square" rtlCol="0">
            <a:spAutoFit/>
          </a:bodyPr>
          <a:lstStyle/>
          <a:p>
            <a:pPr>
              <a:buFont typeface="Arial" charset="0"/>
              <a:buChar char="•"/>
            </a:pPr>
            <a:endParaRPr lang="es-MX" sz="2100" b="1" dirty="0" smtClean="0">
              <a:solidFill>
                <a:srgbClr val="008000"/>
              </a:solidFill>
            </a:endParaRPr>
          </a:p>
          <a:p>
            <a:pPr>
              <a:buFont typeface="Arial" charset="0"/>
              <a:buChar char="•"/>
            </a:pPr>
            <a:r>
              <a:rPr lang="es-MX" sz="2100" b="1" dirty="0" smtClean="0">
                <a:solidFill>
                  <a:srgbClr val="008000"/>
                </a:solidFill>
              </a:rPr>
              <a:t> La Red de Voluntarios/as también se está conformando, pero se cerrará completamente en Tarapoto el </a:t>
            </a:r>
            <a:r>
              <a:rPr lang="es-MX" sz="2100" b="1" u="sng" dirty="0" smtClean="0">
                <a:solidFill>
                  <a:srgbClr val="008000"/>
                </a:solidFill>
              </a:rPr>
              <a:t>22 de abril</a:t>
            </a:r>
          </a:p>
        </p:txBody>
      </p:sp>
      <p:sp>
        <p:nvSpPr>
          <p:cNvPr id="6" name="5 CuadroTexto"/>
          <p:cNvSpPr txBox="1"/>
          <p:nvPr/>
        </p:nvSpPr>
        <p:spPr>
          <a:xfrm>
            <a:off x="285720" y="3500438"/>
            <a:ext cx="8429684" cy="1061829"/>
          </a:xfrm>
          <a:prstGeom prst="rect">
            <a:avLst/>
          </a:prstGeom>
          <a:noFill/>
        </p:spPr>
        <p:txBody>
          <a:bodyPr wrap="square" rtlCol="0">
            <a:spAutoFit/>
          </a:bodyPr>
          <a:lstStyle/>
          <a:p>
            <a:pPr>
              <a:buFont typeface="Arial" charset="0"/>
              <a:buChar char="•"/>
            </a:pPr>
            <a:endParaRPr lang="es-MX" sz="2100" b="1" dirty="0" smtClean="0">
              <a:solidFill>
                <a:srgbClr val="008000"/>
              </a:solidFill>
            </a:endParaRPr>
          </a:p>
          <a:p>
            <a:pPr>
              <a:buFont typeface="Arial" charset="0"/>
              <a:buChar char="•"/>
            </a:pPr>
            <a:r>
              <a:rPr lang="es-MX" sz="2100" b="1" dirty="0" smtClean="0">
                <a:solidFill>
                  <a:srgbClr val="008000"/>
                </a:solidFill>
              </a:rPr>
              <a:t> El 1 de abril, presencial y </a:t>
            </a:r>
            <a:r>
              <a:rPr lang="es-MX" sz="2100" b="1" dirty="0" err="1" smtClean="0">
                <a:solidFill>
                  <a:srgbClr val="008000"/>
                </a:solidFill>
              </a:rPr>
              <a:t>skype</a:t>
            </a:r>
            <a:r>
              <a:rPr lang="es-MX" sz="2100" b="1" dirty="0" smtClean="0">
                <a:solidFill>
                  <a:srgbClr val="008000"/>
                </a:solidFill>
              </a:rPr>
              <a:t>, empezará sus reuniones de trabajo la Dirección Colectiva</a:t>
            </a:r>
            <a:endParaRPr lang="es-MX" sz="2100" b="1" u="sng" dirty="0" smtClean="0">
              <a:solidFill>
                <a:srgbClr val="008000"/>
              </a:solidFill>
            </a:endParaRPr>
          </a:p>
        </p:txBody>
      </p:sp>
      <p:sp>
        <p:nvSpPr>
          <p:cNvPr id="7" name="6 CuadroTexto"/>
          <p:cNvSpPr txBox="1"/>
          <p:nvPr/>
        </p:nvSpPr>
        <p:spPr>
          <a:xfrm>
            <a:off x="285720" y="4286256"/>
            <a:ext cx="8429684" cy="1061829"/>
          </a:xfrm>
          <a:prstGeom prst="rect">
            <a:avLst/>
          </a:prstGeom>
          <a:noFill/>
        </p:spPr>
        <p:txBody>
          <a:bodyPr wrap="square" rtlCol="0">
            <a:spAutoFit/>
          </a:bodyPr>
          <a:lstStyle/>
          <a:p>
            <a:pPr>
              <a:buFont typeface="Arial" charset="0"/>
              <a:buChar char="•"/>
            </a:pPr>
            <a:endParaRPr lang="es-MX" sz="2100" b="1" dirty="0" smtClean="0">
              <a:solidFill>
                <a:srgbClr val="008000"/>
              </a:solidFill>
            </a:endParaRPr>
          </a:p>
          <a:p>
            <a:pPr>
              <a:buFont typeface="Arial" charset="0"/>
              <a:buChar char="•"/>
            </a:pPr>
            <a:r>
              <a:rPr lang="es-MX" sz="2100" b="1" dirty="0" smtClean="0">
                <a:solidFill>
                  <a:srgbClr val="008000"/>
                </a:solidFill>
              </a:rPr>
              <a:t> Entre el 22 y 26 de abril, en Tarapoto, se hará inducción a toda la Red de Voluntarios/as</a:t>
            </a:r>
            <a:endParaRPr lang="es-MX" sz="2100" b="1" u="sng" dirty="0" smtClean="0">
              <a:solidFill>
                <a:srgbClr val="008000"/>
              </a:solidFill>
            </a:endParaRPr>
          </a:p>
        </p:txBody>
      </p:sp>
      <p:sp>
        <p:nvSpPr>
          <p:cNvPr id="8" name="7 CuadroTexto"/>
          <p:cNvSpPr txBox="1"/>
          <p:nvPr/>
        </p:nvSpPr>
        <p:spPr>
          <a:xfrm>
            <a:off x="357158" y="5429264"/>
            <a:ext cx="8429684" cy="1107996"/>
          </a:xfrm>
          <a:prstGeom prst="rect">
            <a:avLst/>
          </a:prstGeom>
          <a:noFill/>
        </p:spPr>
        <p:txBody>
          <a:bodyPr wrap="square" rtlCol="0">
            <a:spAutoFit/>
          </a:bodyPr>
          <a:lstStyle/>
          <a:p>
            <a:pPr algn="ctr"/>
            <a:r>
              <a:rPr lang="es-MX" sz="2200" b="1" u="sng" dirty="0" smtClean="0">
                <a:solidFill>
                  <a:srgbClr val="008000"/>
                </a:solidFill>
              </a:rPr>
              <a:t>RICARDO TIENE LA TAREA DE CONFECCIONAR FORMALMENTE ESTA LISTA. QUIENES DESEEN ASUMIR ESTE COMPROMISO, COMUNICARSE CON ÉL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ox(in)">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ox(in)">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42844" y="214290"/>
            <a:ext cx="8572560" cy="830997"/>
          </a:xfrm>
          <a:prstGeom prst="rect">
            <a:avLst/>
          </a:prstGeom>
          <a:noFill/>
        </p:spPr>
        <p:txBody>
          <a:bodyPr wrap="square" rtlCol="0">
            <a:spAutoFit/>
          </a:bodyPr>
          <a:lstStyle/>
          <a:p>
            <a:pPr algn="ctr"/>
            <a:r>
              <a:rPr lang="es-MX" sz="2400" b="1" dirty="0" smtClean="0">
                <a:solidFill>
                  <a:srgbClr val="008000"/>
                </a:solidFill>
              </a:rPr>
              <a:t>¿QUÉ SON LOS </a:t>
            </a:r>
            <a:r>
              <a:rPr lang="es-MX" sz="2400" b="1" u="sng" dirty="0" smtClean="0">
                <a:solidFill>
                  <a:srgbClr val="008000"/>
                </a:solidFill>
              </a:rPr>
              <a:t>MÍNIMOS</a:t>
            </a:r>
            <a:r>
              <a:rPr lang="es-MX" sz="2400" b="1" dirty="0" smtClean="0">
                <a:solidFill>
                  <a:srgbClr val="008000"/>
                </a:solidFill>
              </a:rPr>
              <a:t> DE COBERTURAS Y PRODUCTOS COMUNICACIONALES </a:t>
            </a:r>
            <a:r>
              <a:rPr lang="es-MX" sz="2400" b="1" u="sng" dirty="0" smtClean="0">
                <a:solidFill>
                  <a:srgbClr val="008000"/>
                </a:solidFill>
              </a:rPr>
              <a:t>OFICIALES</a:t>
            </a:r>
          </a:p>
        </p:txBody>
      </p:sp>
      <p:sp>
        <p:nvSpPr>
          <p:cNvPr id="4" name="3 CuadroTexto"/>
          <p:cNvSpPr txBox="1"/>
          <p:nvPr/>
        </p:nvSpPr>
        <p:spPr>
          <a:xfrm>
            <a:off x="357158" y="785794"/>
            <a:ext cx="8429684" cy="1061829"/>
          </a:xfrm>
          <a:prstGeom prst="rect">
            <a:avLst/>
          </a:prstGeom>
          <a:noFill/>
        </p:spPr>
        <p:txBody>
          <a:bodyPr wrap="square" rtlCol="0">
            <a:spAutoFit/>
          </a:bodyPr>
          <a:lstStyle/>
          <a:p>
            <a:endParaRPr lang="es-MX" sz="2100" b="1" dirty="0" smtClean="0">
              <a:solidFill>
                <a:srgbClr val="008000"/>
              </a:solidFill>
            </a:endParaRPr>
          </a:p>
          <a:p>
            <a:pPr>
              <a:buFont typeface="Arial" charset="0"/>
              <a:buChar char="•"/>
            </a:pPr>
            <a:r>
              <a:rPr lang="es-MX" sz="2100" b="1" dirty="0" smtClean="0">
                <a:solidFill>
                  <a:srgbClr val="008000"/>
                </a:solidFill>
              </a:rPr>
              <a:t>  Son las comunicaciones oficiales del FOSPA durante su realización en Tarapoto</a:t>
            </a:r>
          </a:p>
        </p:txBody>
      </p:sp>
      <p:sp>
        <p:nvSpPr>
          <p:cNvPr id="5" name="4 CuadroTexto"/>
          <p:cNvSpPr txBox="1"/>
          <p:nvPr/>
        </p:nvSpPr>
        <p:spPr>
          <a:xfrm>
            <a:off x="357158" y="1472501"/>
            <a:ext cx="8429684" cy="1384995"/>
          </a:xfrm>
          <a:prstGeom prst="rect">
            <a:avLst/>
          </a:prstGeom>
          <a:noFill/>
        </p:spPr>
        <p:txBody>
          <a:bodyPr wrap="square" rtlCol="0">
            <a:spAutoFit/>
          </a:bodyPr>
          <a:lstStyle/>
          <a:p>
            <a:endParaRPr lang="es-MX" sz="2100" b="1" dirty="0" smtClean="0">
              <a:solidFill>
                <a:srgbClr val="008000"/>
              </a:solidFill>
            </a:endParaRPr>
          </a:p>
          <a:p>
            <a:pPr>
              <a:buFont typeface="Arial" charset="0"/>
              <a:buChar char="•"/>
            </a:pPr>
            <a:r>
              <a:rPr lang="es-MX" sz="2100" b="1" dirty="0" smtClean="0">
                <a:solidFill>
                  <a:srgbClr val="008000"/>
                </a:solidFill>
              </a:rPr>
              <a:t>  Los define la Dirección Colectiva, de manera coordinada, para que cada cobertura y producto sean parte de un conjunto coherente, sintético y equilibrado del FOSPA</a:t>
            </a:r>
          </a:p>
        </p:txBody>
      </p:sp>
      <p:sp>
        <p:nvSpPr>
          <p:cNvPr id="6" name="5 CuadroTexto"/>
          <p:cNvSpPr txBox="1"/>
          <p:nvPr/>
        </p:nvSpPr>
        <p:spPr>
          <a:xfrm>
            <a:off x="214282" y="2571744"/>
            <a:ext cx="8429684" cy="1384995"/>
          </a:xfrm>
          <a:prstGeom prst="rect">
            <a:avLst/>
          </a:prstGeom>
          <a:noFill/>
        </p:spPr>
        <p:txBody>
          <a:bodyPr wrap="square" rtlCol="0">
            <a:spAutoFit/>
          </a:bodyPr>
          <a:lstStyle/>
          <a:p>
            <a:endParaRPr lang="es-MX" sz="2100" b="1" dirty="0" smtClean="0">
              <a:solidFill>
                <a:srgbClr val="008000"/>
              </a:solidFill>
            </a:endParaRPr>
          </a:p>
          <a:p>
            <a:pPr>
              <a:buFont typeface="Arial" charset="0"/>
              <a:buChar char="•"/>
            </a:pPr>
            <a:r>
              <a:rPr lang="es-MX" sz="2100" b="1" dirty="0" smtClean="0">
                <a:solidFill>
                  <a:srgbClr val="008000"/>
                </a:solidFill>
              </a:rPr>
              <a:t>  Estarán bien definidas por espacio y por formato y se entregarán a todos/as por escrito para que cada uno/a de los coordinadores y voluntarios/as sepan exactamente qué y cómo hacer </a:t>
            </a:r>
          </a:p>
        </p:txBody>
      </p:sp>
      <p:sp>
        <p:nvSpPr>
          <p:cNvPr id="7" name="6 CuadroTexto"/>
          <p:cNvSpPr txBox="1"/>
          <p:nvPr/>
        </p:nvSpPr>
        <p:spPr>
          <a:xfrm>
            <a:off x="285720" y="3687079"/>
            <a:ext cx="8429684" cy="1384995"/>
          </a:xfrm>
          <a:prstGeom prst="rect">
            <a:avLst/>
          </a:prstGeom>
          <a:noFill/>
        </p:spPr>
        <p:txBody>
          <a:bodyPr wrap="square" rtlCol="0">
            <a:spAutoFit/>
          </a:bodyPr>
          <a:lstStyle/>
          <a:p>
            <a:endParaRPr lang="es-MX" sz="2100" b="1" dirty="0" smtClean="0">
              <a:solidFill>
                <a:srgbClr val="008000"/>
              </a:solidFill>
            </a:endParaRPr>
          </a:p>
          <a:p>
            <a:pPr>
              <a:buFont typeface="Arial" charset="0"/>
              <a:buChar char="•"/>
            </a:pPr>
            <a:r>
              <a:rPr lang="es-MX" sz="2100" b="1" dirty="0" smtClean="0">
                <a:solidFill>
                  <a:srgbClr val="008000"/>
                </a:solidFill>
              </a:rPr>
              <a:t>  Estarán bien definidas por espacio y por formato y se entregarán a todos/as por escrito para que cada uno/a de los coordinadores y voluntarios/as sepan exactamente qué y cómo hacer </a:t>
            </a:r>
          </a:p>
        </p:txBody>
      </p:sp>
      <p:sp>
        <p:nvSpPr>
          <p:cNvPr id="8" name="7 CuadroTexto"/>
          <p:cNvSpPr txBox="1"/>
          <p:nvPr/>
        </p:nvSpPr>
        <p:spPr>
          <a:xfrm>
            <a:off x="285720" y="4786322"/>
            <a:ext cx="8429684" cy="738664"/>
          </a:xfrm>
          <a:prstGeom prst="rect">
            <a:avLst/>
          </a:prstGeom>
          <a:noFill/>
        </p:spPr>
        <p:txBody>
          <a:bodyPr wrap="square" rtlCol="0">
            <a:spAutoFit/>
          </a:bodyPr>
          <a:lstStyle/>
          <a:p>
            <a:endParaRPr lang="es-MX" sz="2100" b="1" dirty="0" smtClean="0">
              <a:solidFill>
                <a:srgbClr val="008000"/>
              </a:solidFill>
            </a:endParaRPr>
          </a:p>
          <a:p>
            <a:pPr>
              <a:buFont typeface="Arial" charset="0"/>
              <a:buChar char="•"/>
            </a:pPr>
            <a:r>
              <a:rPr lang="es-MX" sz="2100" b="1" dirty="0" smtClean="0">
                <a:solidFill>
                  <a:srgbClr val="008000"/>
                </a:solidFill>
              </a:rPr>
              <a:t>  Serán viables y relativamente fáciles de elaborar</a:t>
            </a:r>
          </a:p>
        </p:txBody>
      </p:sp>
      <p:sp>
        <p:nvSpPr>
          <p:cNvPr id="9" name="8 CuadroTexto"/>
          <p:cNvSpPr txBox="1"/>
          <p:nvPr/>
        </p:nvSpPr>
        <p:spPr>
          <a:xfrm>
            <a:off x="285720" y="5258715"/>
            <a:ext cx="8429684" cy="1384995"/>
          </a:xfrm>
          <a:prstGeom prst="rect">
            <a:avLst/>
          </a:prstGeom>
          <a:noFill/>
        </p:spPr>
        <p:txBody>
          <a:bodyPr wrap="square" rtlCol="0">
            <a:spAutoFit/>
          </a:bodyPr>
          <a:lstStyle/>
          <a:p>
            <a:endParaRPr lang="es-MX" sz="2100" b="1" dirty="0" smtClean="0">
              <a:solidFill>
                <a:srgbClr val="008000"/>
              </a:solidFill>
            </a:endParaRPr>
          </a:p>
          <a:p>
            <a:pPr>
              <a:buFont typeface="Arial" charset="0"/>
              <a:buChar char="•"/>
            </a:pPr>
            <a:r>
              <a:rPr lang="es-MX" sz="2100" b="1" dirty="0" smtClean="0">
                <a:solidFill>
                  <a:srgbClr val="008000"/>
                </a:solidFill>
              </a:rPr>
              <a:t>  Una vez cumplidos estos mínimos encargados, los voluntarios/as pueden  hacer y proponer coberturas y productos oficiales extras, como un plus, a consideración de la Dirección colectiva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ox(in)">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642910" y="1144960"/>
            <a:ext cx="7643866" cy="1061829"/>
          </a:xfrm>
          <a:prstGeom prst="rect">
            <a:avLst/>
          </a:prstGeom>
          <a:noFill/>
        </p:spPr>
        <p:txBody>
          <a:bodyPr wrap="square" rtlCol="0">
            <a:spAutoFit/>
          </a:bodyPr>
          <a:lstStyle/>
          <a:p>
            <a:pPr>
              <a:buFont typeface="Arial" charset="0"/>
              <a:buChar char="•"/>
            </a:pPr>
            <a:r>
              <a:rPr lang="es-MX" sz="2100" b="1" dirty="0" smtClean="0">
                <a:solidFill>
                  <a:srgbClr val="008000"/>
                </a:solidFill>
              </a:rPr>
              <a:t> Comenzamos oficialmente el sábado 22 de abril EN TARAPOTO</a:t>
            </a:r>
          </a:p>
          <a:p>
            <a:endParaRPr lang="es-MX" sz="2100" b="1" dirty="0" smtClean="0">
              <a:solidFill>
                <a:srgbClr val="008000"/>
              </a:solidFill>
            </a:endParaRPr>
          </a:p>
          <a:p>
            <a:pPr>
              <a:buFont typeface="Arial" charset="0"/>
              <a:buChar char="•"/>
            </a:pPr>
            <a:r>
              <a:rPr lang="es-MX" sz="2100" b="1" dirty="0" smtClean="0">
                <a:solidFill>
                  <a:srgbClr val="008000"/>
                </a:solidFill>
              </a:rPr>
              <a:t>Cerramos oficialmente el martes 2 de mayo EN TARAPOTO</a:t>
            </a:r>
          </a:p>
        </p:txBody>
      </p:sp>
      <p:sp>
        <p:nvSpPr>
          <p:cNvPr id="6" name="5 CuadroTexto"/>
          <p:cNvSpPr txBox="1"/>
          <p:nvPr/>
        </p:nvSpPr>
        <p:spPr>
          <a:xfrm>
            <a:off x="285720" y="214290"/>
            <a:ext cx="8572560" cy="769441"/>
          </a:xfrm>
          <a:prstGeom prst="rect">
            <a:avLst/>
          </a:prstGeom>
          <a:noFill/>
        </p:spPr>
        <p:txBody>
          <a:bodyPr wrap="square" rtlCol="0">
            <a:spAutoFit/>
          </a:bodyPr>
          <a:lstStyle/>
          <a:p>
            <a:pPr algn="ctr"/>
            <a:r>
              <a:rPr lang="es-MX" sz="4400" b="1" dirty="0" smtClean="0">
                <a:solidFill>
                  <a:srgbClr val="008000"/>
                </a:solidFill>
              </a:rPr>
              <a:t>FECHAS</a:t>
            </a:r>
          </a:p>
        </p:txBody>
      </p:sp>
      <p:sp>
        <p:nvSpPr>
          <p:cNvPr id="7" name="6 CuadroTexto"/>
          <p:cNvSpPr txBox="1"/>
          <p:nvPr/>
        </p:nvSpPr>
        <p:spPr>
          <a:xfrm>
            <a:off x="642910" y="2071678"/>
            <a:ext cx="7643866" cy="2354491"/>
          </a:xfrm>
          <a:prstGeom prst="rect">
            <a:avLst/>
          </a:prstGeom>
          <a:noFill/>
        </p:spPr>
        <p:txBody>
          <a:bodyPr wrap="square" rtlCol="0">
            <a:spAutoFit/>
          </a:bodyPr>
          <a:lstStyle/>
          <a:p>
            <a:pPr>
              <a:buFont typeface="Arial" charset="0"/>
              <a:buChar char="•"/>
            </a:pPr>
            <a:endParaRPr lang="es-MX" sz="2100" b="1" dirty="0" smtClean="0">
              <a:solidFill>
                <a:srgbClr val="008000"/>
              </a:solidFill>
            </a:endParaRPr>
          </a:p>
          <a:p>
            <a:pPr>
              <a:buFont typeface="Arial" charset="0"/>
              <a:buChar char="•"/>
            </a:pPr>
            <a:r>
              <a:rPr lang="es-MX" sz="2100" b="1" dirty="0" smtClean="0">
                <a:solidFill>
                  <a:srgbClr val="008000"/>
                </a:solidFill>
              </a:rPr>
              <a:t> Por supuesto, algunos/as miembros de la estructura llegarán un poco antes o un poco después</a:t>
            </a:r>
          </a:p>
          <a:p>
            <a:r>
              <a:rPr lang="es-MX" sz="2100" b="1" dirty="0" smtClean="0">
                <a:solidFill>
                  <a:srgbClr val="008000"/>
                </a:solidFill>
              </a:rPr>
              <a:t> </a:t>
            </a:r>
          </a:p>
          <a:p>
            <a:pPr>
              <a:buFont typeface="Arial" charset="0"/>
              <a:buChar char="•"/>
            </a:pPr>
            <a:r>
              <a:rPr lang="es-MX" sz="2100" b="1" dirty="0" smtClean="0">
                <a:solidFill>
                  <a:srgbClr val="008000"/>
                </a:solidFill>
              </a:rPr>
              <a:t>Por supuesto, estamos trabajando en todo desde antes y seguimos después, pero esos son los hitos para recortar el período de tiempo de trabajo en el terreno </a:t>
            </a:r>
            <a:endParaRPr lang="es-ES" sz="2100" b="1" dirty="0">
              <a:solidFill>
                <a:srgbClr val="008000"/>
              </a:solidFill>
            </a:endParaRPr>
          </a:p>
        </p:txBody>
      </p:sp>
      <p:sp>
        <p:nvSpPr>
          <p:cNvPr id="8" name="7 CuadroTexto"/>
          <p:cNvSpPr txBox="1"/>
          <p:nvPr/>
        </p:nvSpPr>
        <p:spPr>
          <a:xfrm>
            <a:off x="642910" y="4357694"/>
            <a:ext cx="7643866" cy="1384995"/>
          </a:xfrm>
          <a:prstGeom prst="rect">
            <a:avLst/>
          </a:prstGeom>
          <a:noFill/>
        </p:spPr>
        <p:txBody>
          <a:bodyPr wrap="square" rtlCol="0">
            <a:spAutoFit/>
          </a:bodyPr>
          <a:lstStyle/>
          <a:p>
            <a:pPr>
              <a:buFont typeface="Arial" charset="0"/>
              <a:buChar char="•"/>
            </a:pPr>
            <a:endParaRPr lang="es-MX" sz="2100" b="1" dirty="0" smtClean="0">
              <a:solidFill>
                <a:srgbClr val="008000"/>
              </a:solidFill>
            </a:endParaRPr>
          </a:p>
          <a:p>
            <a:pPr>
              <a:buFont typeface="Arial" charset="0"/>
              <a:buChar char="•"/>
            </a:pPr>
            <a:r>
              <a:rPr lang="es-MX" sz="2100" b="1" dirty="0" smtClean="0">
                <a:solidFill>
                  <a:srgbClr val="008000"/>
                </a:solidFill>
              </a:rPr>
              <a:t> El 1 de abril, presencial y por </a:t>
            </a:r>
            <a:r>
              <a:rPr lang="es-MX" sz="2100" b="1" dirty="0" err="1" smtClean="0">
                <a:solidFill>
                  <a:srgbClr val="008000"/>
                </a:solidFill>
              </a:rPr>
              <a:t>skype</a:t>
            </a:r>
            <a:r>
              <a:rPr lang="es-MX" sz="2100" b="1" dirty="0" smtClean="0">
                <a:solidFill>
                  <a:srgbClr val="008000"/>
                </a:solidFill>
              </a:rPr>
              <a:t>, la Dirección colectiva empieza formalmente a trabajar con su primera reunión, para elaborar guías, criterios y planes, etc.</a:t>
            </a:r>
            <a:endParaRPr lang="es-ES" sz="2100" b="1" dirty="0">
              <a:solidFill>
                <a:srgbClr val="008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14282" y="214290"/>
            <a:ext cx="8572560" cy="769441"/>
          </a:xfrm>
          <a:prstGeom prst="rect">
            <a:avLst/>
          </a:prstGeom>
          <a:noFill/>
        </p:spPr>
        <p:txBody>
          <a:bodyPr wrap="square" rtlCol="0">
            <a:spAutoFit/>
          </a:bodyPr>
          <a:lstStyle/>
          <a:p>
            <a:pPr algn="ctr"/>
            <a:r>
              <a:rPr lang="es-MX" sz="4400" b="1" dirty="0" smtClean="0">
                <a:solidFill>
                  <a:srgbClr val="008000"/>
                </a:solidFill>
              </a:rPr>
              <a:t>¿DÓNDE? LUGAR</a:t>
            </a:r>
          </a:p>
        </p:txBody>
      </p:sp>
      <p:pic>
        <p:nvPicPr>
          <p:cNvPr id="4" name="Picture 4" descr="http://cdn02.pucp.education/academico/2015/03/31210606/764x480-550x380.jpg"/>
          <p:cNvPicPr>
            <a:picLocks noChangeAspect="1" noChangeArrowheads="1"/>
          </p:cNvPicPr>
          <p:nvPr/>
        </p:nvPicPr>
        <p:blipFill>
          <a:blip r:embed="rId2"/>
          <a:srcRect/>
          <a:stretch>
            <a:fillRect/>
          </a:stretch>
        </p:blipFill>
        <p:spPr bwMode="auto">
          <a:xfrm>
            <a:off x="571472" y="1000108"/>
            <a:ext cx="7899507" cy="5457841"/>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l="36237" t="15625" r="35761" b="18945"/>
          <a:stretch>
            <a:fillRect/>
          </a:stretch>
        </p:blipFill>
        <p:spPr bwMode="auto">
          <a:xfrm rot="16200000">
            <a:off x="1143000" y="-1143000"/>
            <a:ext cx="6858000" cy="9144000"/>
          </a:xfrm>
          <a:prstGeom prst="rect">
            <a:avLst/>
          </a:prstGeom>
          <a:noFill/>
          <a:ln w="9525">
            <a:solidFill>
              <a:srgbClr val="FF0000"/>
            </a:solidFill>
            <a:miter lim="800000"/>
            <a:headEnd/>
            <a:tailEnd/>
          </a:ln>
          <a:effectLst/>
        </p:spPr>
      </p:pic>
      <p:grpSp>
        <p:nvGrpSpPr>
          <p:cNvPr id="9" name="8 Grupo"/>
          <p:cNvGrpSpPr/>
          <p:nvPr/>
        </p:nvGrpSpPr>
        <p:grpSpPr>
          <a:xfrm>
            <a:off x="445712" y="5423827"/>
            <a:ext cx="6608502" cy="1029302"/>
            <a:chOff x="445712" y="5423827"/>
            <a:chExt cx="6608502" cy="1029302"/>
          </a:xfrm>
        </p:grpSpPr>
        <p:sp>
          <p:nvSpPr>
            <p:cNvPr id="3" name="2 Flecha derecha"/>
            <p:cNvSpPr/>
            <p:nvPr/>
          </p:nvSpPr>
          <p:spPr>
            <a:xfrm rot="20363542">
              <a:off x="5732124" y="5709579"/>
              <a:ext cx="1322090" cy="743550"/>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Flecha derecha"/>
            <p:cNvSpPr/>
            <p:nvPr/>
          </p:nvSpPr>
          <p:spPr>
            <a:xfrm rot="20363542">
              <a:off x="445712" y="5423827"/>
              <a:ext cx="1322090" cy="743550"/>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CuadroTexto"/>
            <p:cNvSpPr txBox="1"/>
            <p:nvPr/>
          </p:nvSpPr>
          <p:spPr>
            <a:xfrm rot="20238742">
              <a:off x="571472" y="5641740"/>
              <a:ext cx="805413" cy="369332"/>
            </a:xfrm>
            <a:prstGeom prst="rect">
              <a:avLst/>
            </a:prstGeom>
            <a:noFill/>
          </p:spPr>
          <p:txBody>
            <a:bodyPr wrap="none" rtlCol="0">
              <a:spAutoFit/>
            </a:bodyPr>
            <a:lstStyle/>
            <a:p>
              <a:r>
                <a:rPr lang="es-MX" dirty="0" smtClean="0">
                  <a:solidFill>
                    <a:srgbClr val="FF0000"/>
                  </a:solidFill>
                </a:rPr>
                <a:t>Puerta</a:t>
              </a:r>
              <a:endParaRPr lang="es-ES" dirty="0">
                <a:solidFill>
                  <a:srgbClr val="FF0000"/>
                </a:solidFill>
              </a:endParaRPr>
            </a:p>
          </p:txBody>
        </p:sp>
        <p:sp>
          <p:nvSpPr>
            <p:cNvPr id="8" name="7 CuadroTexto"/>
            <p:cNvSpPr txBox="1"/>
            <p:nvPr/>
          </p:nvSpPr>
          <p:spPr>
            <a:xfrm rot="20238742">
              <a:off x="5897951" y="5919026"/>
              <a:ext cx="805413" cy="369332"/>
            </a:xfrm>
            <a:prstGeom prst="rect">
              <a:avLst/>
            </a:prstGeom>
            <a:noFill/>
          </p:spPr>
          <p:txBody>
            <a:bodyPr wrap="none" rtlCol="0">
              <a:spAutoFit/>
            </a:bodyPr>
            <a:lstStyle/>
            <a:p>
              <a:r>
                <a:rPr lang="es-MX" dirty="0" smtClean="0">
                  <a:solidFill>
                    <a:srgbClr val="FF0000"/>
                  </a:solidFill>
                </a:rPr>
                <a:t>Puerta</a:t>
              </a:r>
              <a:endParaRPr lang="es-ES" dirty="0">
                <a:solidFill>
                  <a:srgbClr val="FF0000"/>
                </a:solidFill>
              </a:endParaRPr>
            </a:p>
          </p:txBody>
        </p:sp>
      </p:grpSp>
      <p:grpSp>
        <p:nvGrpSpPr>
          <p:cNvPr id="12" name="11 Grupo"/>
          <p:cNvGrpSpPr/>
          <p:nvPr/>
        </p:nvGrpSpPr>
        <p:grpSpPr>
          <a:xfrm>
            <a:off x="445727" y="2592280"/>
            <a:ext cx="743550" cy="1643074"/>
            <a:chOff x="445727" y="2592280"/>
            <a:chExt cx="743550" cy="1643074"/>
          </a:xfrm>
        </p:grpSpPr>
        <p:sp>
          <p:nvSpPr>
            <p:cNvPr id="10" name="9 Flecha derecha"/>
            <p:cNvSpPr/>
            <p:nvPr/>
          </p:nvSpPr>
          <p:spPr>
            <a:xfrm rot="18207857">
              <a:off x="156457" y="3015138"/>
              <a:ext cx="1322090" cy="743550"/>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CuadroTexto"/>
            <p:cNvSpPr txBox="1"/>
            <p:nvPr/>
          </p:nvSpPr>
          <p:spPr>
            <a:xfrm rot="18294017">
              <a:off x="-73122" y="3244540"/>
              <a:ext cx="1643074" cy="338554"/>
            </a:xfrm>
            <a:prstGeom prst="rect">
              <a:avLst/>
            </a:prstGeom>
            <a:noFill/>
          </p:spPr>
          <p:txBody>
            <a:bodyPr wrap="square" rtlCol="0">
              <a:spAutoFit/>
            </a:bodyPr>
            <a:lstStyle/>
            <a:p>
              <a:pPr algn="ctr"/>
              <a:r>
                <a:rPr lang="es-MX" sz="1600" dirty="0" smtClean="0">
                  <a:solidFill>
                    <a:srgbClr val="FF0000"/>
                  </a:solidFill>
                </a:rPr>
                <a:t>Carpa plenaria</a:t>
              </a:r>
              <a:endParaRPr lang="es-ES" sz="1600" dirty="0">
                <a:solidFill>
                  <a:srgbClr val="FF0000"/>
                </a:solidFill>
              </a:endParaRPr>
            </a:p>
          </p:txBody>
        </p:sp>
      </p:grpSp>
      <p:grpSp>
        <p:nvGrpSpPr>
          <p:cNvPr id="18" name="17 Grupo"/>
          <p:cNvGrpSpPr/>
          <p:nvPr/>
        </p:nvGrpSpPr>
        <p:grpSpPr>
          <a:xfrm>
            <a:off x="214282" y="2285992"/>
            <a:ext cx="6143668" cy="3143272"/>
            <a:chOff x="-857288" y="2285992"/>
            <a:chExt cx="7215238" cy="3143272"/>
          </a:xfrm>
        </p:grpSpPr>
        <p:sp>
          <p:nvSpPr>
            <p:cNvPr id="19" name="18 Arco"/>
            <p:cNvSpPr/>
            <p:nvPr/>
          </p:nvSpPr>
          <p:spPr>
            <a:xfrm>
              <a:off x="-857288" y="2285992"/>
              <a:ext cx="7215238" cy="3143272"/>
            </a:xfrm>
            <a:prstGeom prst="arc">
              <a:avLst>
                <a:gd name="adj1" fmla="val 15605701"/>
                <a:gd name="adj2" fmla="val 4730948"/>
              </a:avLst>
            </a:prstGeom>
            <a:ln w="635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20" name="19 CuadroTexto"/>
            <p:cNvSpPr txBox="1"/>
            <p:nvPr/>
          </p:nvSpPr>
          <p:spPr>
            <a:xfrm>
              <a:off x="3714744" y="3071810"/>
              <a:ext cx="2000264" cy="923330"/>
            </a:xfrm>
            <a:prstGeom prst="rect">
              <a:avLst/>
            </a:prstGeom>
            <a:solidFill>
              <a:schemeClr val="bg1">
                <a:alpha val="40000"/>
              </a:schemeClr>
            </a:solidFill>
          </p:spPr>
          <p:txBody>
            <a:bodyPr wrap="square" rtlCol="0">
              <a:spAutoFit/>
            </a:bodyPr>
            <a:lstStyle/>
            <a:p>
              <a:r>
                <a:rPr lang="es-MX" b="1" dirty="0" smtClean="0">
                  <a:solidFill>
                    <a:srgbClr val="FF0000"/>
                  </a:solidFill>
                </a:rPr>
                <a:t>Múltiples espacios de actividades repartidos </a:t>
              </a:r>
              <a:endParaRPr lang="es-ES" b="1" dirty="0">
                <a:solidFill>
                  <a:srgbClr val="FF0000"/>
                </a:solidFill>
              </a:endParaRPr>
            </a:p>
          </p:txBody>
        </p:sp>
      </p:grpSp>
      <p:grpSp>
        <p:nvGrpSpPr>
          <p:cNvPr id="21" name="20 Grupo"/>
          <p:cNvGrpSpPr/>
          <p:nvPr/>
        </p:nvGrpSpPr>
        <p:grpSpPr>
          <a:xfrm rot="21306995">
            <a:off x="695956" y="4039968"/>
            <a:ext cx="1775916" cy="743550"/>
            <a:chOff x="421600" y="3799734"/>
            <a:chExt cx="1775916" cy="743550"/>
          </a:xfrm>
        </p:grpSpPr>
        <p:sp>
          <p:nvSpPr>
            <p:cNvPr id="22" name="21 Flecha derecha"/>
            <p:cNvSpPr/>
            <p:nvPr/>
          </p:nvSpPr>
          <p:spPr>
            <a:xfrm rot="21407609">
              <a:off x="421600" y="3799734"/>
              <a:ext cx="1775916" cy="74355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22 CuadroTexto"/>
            <p:cNvSpPr txBox="1"/>
            <p:nvPr/>
          </p:nvSpPr>
          <p:spPr>
            <a:xfrm rot="21449656">
              <a:off x="438364" y="3965654"/>
              <a:ext cx="1570045" cy="338554"/>
            </a:xfrm>
            <a:prstGeom prst="rect">
              <a:avLst/>
            </a:prstGeom>
            <a:noFill/>
          </p:spPr>
          <p:txBody>
            <a:bodyPr wrap="none" rtlCol="0">
              <a:spAutoFit/>
            </a:bodyPr>
            <a:lstStyle/>
            <a:p>
              <a:r>
                <a:rPr lang="es-MX" sz="1600" b="1" dirty="0" smtClean="0">
                  <a:solidFill>
                    <a:schemeClr val="bg1"/>
                  </a:solidFill>
                </a:rPr>
                <a:t>Comunicaciones</a:t>
              </a:r>
              <a:endParaRPr lang="es-ES" sz="1600" b="1" dirty="0">
                <a:solidFill>
                  <a:schemeClr val="bg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ox(i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ox(in)">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box(in)">
                                      <p:cBhvr>
                                        <p:cTn id="2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00034" y="714356"/>
            <a:ext cx="8215370" cy="1200329"/>
          </a:xfrm>
          <a:prstGeom prst="rect">
            <a:avLst/>
          </a:prstGeom>
          <a:noFill/>
        </p:spPr>
        <p:txBody>
          <a:bodyPr wrap="square" rtlCol="0">
            <a:spAutoFit/>
          </a:bodyPr>
          <a:lstStyle/>
          <a:p>
            <a:pPr>
              <a:buFont typeface="Arial" charset="0"/>
              <a:buChar char="•"/>
            </a:pPr>
            <a:endParaRPr lang="es-MX" sz="2400" b="1" dirty="0" smtClean="0">
              <a:solidFill>
                <a:srgbClr val="008000"/>
              </a:solidFill>
            </a:endParaRPr>
          </a:p>
          <a:p>
            <a:pPr>
              <a:buFont typeface="Arial" charset="0"/>
              <a:buChar char="•"/>
            </a:pPr>
            <a:r>
              <a:rPr lang="es-MX" sz="2400" b="1" dirty="0" smtClean="0">
                <a:solidFill>
                  <a:srgbClr val="008000"/>
                </a:solidFill>
              </a:rPr>
              <a:t> Este Plan recoge la experiencia colectiva en comunicaciones vivida en más de un año de proceso previo.</a:t>
            </a:r>
          </a:p>
        </p:txBody>
      </p:sp>
      <p:sp>
        <p:nvSpPr>
          <p:cNvPr id="5" name="4 CuadroTexto"/>
          <p:cNvSpPr txBox="1"/>
          <p:nvPr/>
        </p:nvSpPr>
        <p:spPr>
          <a:xfrm>
            <a:off x="500034" y="2073654"/>
            <a:ext cx="8072494" cy="1569660"/>
          </a:xfrm>
          <a:prstGeom prst="rect">
            <a:avLst/>
          </a:prstGeom>
          <a:noFill/>
        </p:spPr>
        <p:txBody>
          <a:bodyPr wrap="square" rtlCol="0">
            <a:spAutoFit/>
          </a:bodyPr>
          <a:lstStyle/>
          <a:p>
            <a:pPr>
              <a:buFont typeface="Arial" charset="0"/>
              <a:buChar char="•"/>
            </a:pPr>
            <a:r>
              <a:rPr lang="es-MX" sz="2400" b="1" dirty="0" smtClean="0">
                <a:solidFill>
                  <a:srgbClr val="008000"/>
                </a:solidFill>
              </a:rPr>
              <a:t> Se enmarca en los objetivos, estructura de decisiones y criterios metodológicos ya definidos por el FOSPA que son mandatos irrenunciables de las Comunicaciones (VER: “COMUNICACIONES” EN “DOCUMENTOS” DE LA PÁGINA</a:t>
            </a:r>
          </a:p>
        </p:txBody>
      </p:sp>
      <p:sp>
        <p:nvSpPr>
          <p:cNvPr id="6" name="5 CuadroTexto"/>
          <p:cNvSpPr txBox="1"/>
          <p:nvPr/>
        </p:nvSpPr>
        <p:spPr>
          <a:xfrm>
            <a:off x="285720" y="214290"/>
            <a:ext cx="8572560" cy="707886"/>
          </a:xfrm>
          <a:prstGeom prst="rect">
            <a:avLst/>
          </a:prstGeom>
          <a:noFill/>
        </p:spPr>
        <p:txBody>
          <a:bodyPr wrap="square" rtlCol="0">
            <a:spAutoFit/>
          </a:bodyPr>
          <a:lstStyle/>
          <a:p>
            <a:pPr algn="ctr"/>
            <a:r>
              <a:rPr lang="es-MX" sz="4000" b="1" dirty="0" smtClean="0">
                <a:solidFill>
                  <a:srgbClr val="008000"/>
                </a:solidFill>
              </a:rPr>
              <a:t>PROCESO</a:t>
            </a:r>
          </a:p>
        </p:txBody>
      </p:sp>
      <p:sp>
        <p:nvSpPr>
          <p:cNvPr id="7" name="6 CuadroTexto"/>
          <p:cNvSpPr txBox="1"/>
          <p:nvPr/>
        </p:nvSpPr>
        <p:spPr>
          <a:xfrm>
            <a:off x="571472" y="3857628"/>
            <a:ext cx="8143932" cy="830997"/>
          </a:xfrm>
          <a:prstGeom prst="rect">
            <a:avLst/>
          </a:prstGeom>
          <a:noFill/>
        </p:spPr>
        <p:txBody>
          <a:bodyPr wrap="square" rtlCol="0">
            <a:spAutoFit/>
          </a:bodyPr>
          <a:lstStyle/>
          <a:p>
            <a:pPr>
              <a:buFont typeface="Arial" charset="0"/>
              <a:buChar char="•"/>
            </a:pPr>
            <a:r>
              <a:rPr lang="es-MX" sz="2400" b="1" dirty="0" smtClean="0">
                <a:solidFill>
                  <a:srgbClr val="008000"/>
                </a:solidFill>
              </a:rPr>
              <a:t> Lo “técnico” comunicacional se complementa y </a:t>
            </a:r>
            <a:r>
              <a:rPr lang="es-MX" sz="2400" b="1" u="sng" dirty="0" smtClean="0">
                <a:solidFill>
                  <a:srgbClr val="008000"/>
                </a:solidFill>
              </a:rPr>
              <a:t>está al servicio</a:t>
            </a:r>
            <a:r>
              <a:rPr lang="es-MX" sz="2400" b="1" dirty="0" smtClean="0">
                <a:solidFill>
                  <a:srgbClr val="008000"/>
                </a:solidFill>
              </a:rPr>
              <a:t> de lo político</a:t>
            </a:r>
          </a:p>
        </p:txBody>
      </p:sp>
      <p:sp>
        <p:nvSpPr>
          <p:cNvPr id="8" name="7 CuadroTexto"/>
          <p:cNvSpPr txBox="1"/>
          <p:nvPr/>
        </p:nvSpPr>
        <p:spPr>
          <a:xfrm>
            <a:off x="571472" y="4857760"/>
            <a:ext cx="8215370" cy="461665"/>
          </a:xfrm>
          <a:prstGeom prst="rect">
            <a:avLst/>
          </a:prstGeom>
          <a:noFill/>
        </p:spPr>
        <p:txBody>
          <a:bodyPr wrap="square" rtlCol="0">
            <a:spAutoFit/>
          </a:bodyPr>
          <a:lstStyle/>
          <a:p>
            <a:pPr>
              <a:buFont typeface="Arial" charset="0"/>
              <a:buChar char="•"/>
            </a:pPr>
            <a:r>
              <a:rPr lang="es-MX" sz="2400" b="1" dirty="0" smtClean="0">
                <a:solidFill>
                  <a:srgbClr val="008000"/>
                </a:solidFill>
              </a:rPr>
              <a:t> Lo decisivo, lo que importa es el proceso político</a:t>
            </a:r>
          </a:p>
        </p:txBody>
      </p:sp>
      <p:sp>
        <p:nvSpPr>
          <p:cNvPr id="9" name="8 CuadroTexto"/>
          <p:cNvSpPr txBox="1"/>
          <p:nvPr/>
        </p:nvSpPr>
        <p:spPr>
          <a:xfrm>
            <a:off x="571472" y="5572140"/>
            <a:ext cx="7643866" cy="830997"/>
          </a:xfrm>
          <a:prstGeom prst="rect">
            <a:avLst/>
          </a:prstGeom>
          <a:noFill/>
        </p:spPr>
        <p:txBody>
          <a:bodyPr wrap="square" rtlCol="0">
            <a:spAutoFit/>
          </a:bodyPr>
          <a:lstStyle/>
          <a:p>
            <a:pPr>
              <a:buFont typeface="Arial" charset="0"/>
              <a:buChar char="•"/>
            </a:pPr>
            <a:r>
              <a:rPr lang="es-MX" sz="2400" b="1" dirty="0" smtClean="0">
                <a:solidFill>
                  <a:srgbClr val="008000"/>
                </a:solidFill>
              </a:rPr>
              <a:t> Comunicadores/as estamos al servicio de los/as participantes - protagonistas del Foro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ox(in)">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18 CuadroTexto"/>
          <p:cNvSpPr txBox="1"/>
          <p:nvPr/>
        </p:nvSpPr>
        <p:spPr>
          <a:xfrm>
            <a:off x="214282" y="214290"/>
            <a:ext cx="8572560" cy="769441"/>
          </a:xfrm>
          <a:prstGeom prst="rect">
            <a:avLst/>
          </a:prstGeom>
          <a:noFill/>
        </p:spPr>
        <p:txBody>
          <a:bodyPr wrap="square" rtlCol="0">
            <a:spAutoFit/>
          </a:bodyPr>
          <a:lstStyle/>
          <a:p>
            <a:pPr algn="ctr"/>
            <a:r>
              <a:rPr lang="es-MX" sz="4400" b="1" dirty="0" smtClean="0">
                <a:solidFill>
                  <a:srgbClr val="008000"/>
                </a:solidFill>
              </a:rPr>
              <a:t>¿DÓNDE? LUGAR</a:t>
            </a:r>
          </a:p>
        </p:txBody>
      </p:sp>
      <p:sp>
        <p:nvSpPr>
          <p:cNvPr id="20" name="19 CuadroTexto"/>
          <p:cNvSpPr txBox="1"/>
          <p:nvPr/>
        </p:nvSpPr>
        <p:spPr>
          <a:xfrm>
            <a:off x="357158" y="866973"/>
            <a:ext cx="8429684" cy="1708160"/>
          </a:xfrm>
          <a:prstGeom prst="rect">
            <a:avLst/>
          </a:prstGeom>
          <a:noFill/>
        </p:spPr>
        <p:txBody>
          <a:bodyPr wrap="square" rtlCol="0">
            <a:spAutoFit/>
          </a:bodyPr>
          <a:lstStyle/>
          <a:p>
            <a:endParaRPr lang="es-MX" sz="2100" b="1" dirty="0" smtClean="0">
              <a:solidFill>
                <a:srgbClr val="008000"/>
              </a:solidFill>
            </a:endParaRPr>
          </a:p>
          <a:p>
            <a:pPr>
              <a:buFont typeface="Arial" charset="0"/>
              <a:buChar char="•"/>
            </a:pPr>
            <a:r>
              <a:rPr lang="es-MX" sz="2100" b="1" dirty="0" smtClean="0">
                <a:solidFill>
                  <a:srgbClr val="008000"/>
                </a:solidFill>
              </a:rPr>
              <a:t> En ese “Cuartel general” (“</a:t>
            </a:r>
            <a:r>
              <a:rPr lang="es-MX" sz="2100" b="1" dirty="0" err="1" smtClean="0">
                <a:solidFill>
                  <a:srgbClr val="008000"/>
                </a:solidFill>
              </a:rPr>
              <a:t>Baticueva</a:t>
            </a:r>
            <a:r>
              <a:rPr lang="es-MX" sz="2100" b="1" dirty="0" smtClean="0">
                <a:solidFill>
                  <a:srgbClr val="008000"/>
                </a:solidFill>
              </a:rPr>
              <a:t>”), tenderemos una sala con 20 computadoras con cable a internet (se está tratando de contar con </a:t>
            </a:r>
            <a:r>
              <a:rPr lang="es-MX" sz="2100" b="1" dirty="0" err="1" smtClean="0">
                <a:solidFill>
                  <a:srgbClr val="008000"/>
                </a:solidFill>
              </a:rPr>
              <a:t>wi</a:t>
            </a:r>
            <a:r>
              <a:rPr lang="es-MX" sz="2100" b="1" dirty="0" smtClean="0">
                <a:solidFill>
                  <a:srgbClr val="008000"/>
                </a:solidFill>
              </a:rPr>
              <a:t> fi para todos/as, nosotros tendremos además </a:t>
            </a:r>
            <a:r>
              <a:rPr lang="es-MX" sz="2100" b="1" dirty="0" err="1" smtClean="0">
                <a:solidFill>
                  <a:srgbClr val="008000"/>
                </a:solidFill>
              </a:rPr>
              <a:t>modems</a:t>
            </a:r>
            <a:r>
              <a:rPr lang="es-MX" sz="2100" b="1" dirty="0" smtClean="0">
                <a:solidFill>
                  <a:srgbClr val="008000"/>
                </a:solidFill>
              </a:rPr>
              <a:t> portátiles para garantizar)</a:t>
            </a:r>
          </a:p>
        </p:txBody>
      </p:sp>
      <p:sp>
        <p:nvSpPr>
          <p:cNvPr id="21" name="20 CuadroTexto"/>
          <p:cNvSpPr txBox="1"/>
          <p:nvPr/>
        </p:nvSpPr>
        <p:spPr>
          <a:xfrm>
            <a:off x="285720" y="2435220"/>
            <a:ext cx="8429684" cy="1708160"/>
          </a:xfrm>
          <a:prstGeom prst="rect">
            <a:avLst/>
          </a:prstGeom>
          <a:noFill/>
        </p:spPr>
        <p:txBody>
          <a:bodyPr wrap="square" rtlCol="0">
            <a:spAutoFit/>
          </a:bodyPr>
          <a:lstStyle/>
          <a:p>
            <a:endParaRPr lang="es-MX" sz="2100" b="1" dirty="0" smtClean="0">
              <a:solidFill>
                <a:srgbClr val="008000"/>
              </a:solidFill>
            </a:endParaRPr>
          </a:p>
          <a:p>
            <a:pPr>
              <a:buFont typeface="Arial" charset="0"/>
              <a:buChar char="•"/>
            </a:pPr>
            <a:r>
              <a:rPr lang="es-MX" sz="2100" b="1" dirty="0" smtClean="0">
                <a:solidFill>
                  <a:srgbClr val="008000"/>
                </a:solidFill>
              </a:rPr>
              <a:t> Al lado de esa sala tendremos otra que habilitaremos como Sala de conferencias de prensa (las que decida y coordine con nosotros la Comisión organizadora y otras que decida la Estructura, frente a Alertas, etc., o puede ser a propuesta de espacios, etc.) </a:t>
            </a:r>
          </a:p>
        </p:txBody>
      </p:sp>
      <p:sp>
        <p:nvSpPr>
          <p:cNvPr id="22" name="21 CuadroTexto"/>
          <p:cNvSpPr txBox="1"/>
          <p:nvPr/>
        </p:nvSpPr>
        <p:spPr>
          <a:xfrm>
            <a:off x="285720" y="4010245"/>
            <a:ext cx="8429684" cy="1061829"/>
          </a:xfrm>
          <a:prstGeom prst="rect">
            <a:avLst/>
          </a:prstGeom>
          <a:noFill/>
        </p:spPr>
        <p:txBody>
          <a:bodyPr wrap="square" rtlCol="0">
            <a:spAutoFit/>
          </a:bodyPr>
          <a:lstStyle/>
          <a:p>
            <a:endParaRPr lang="es-MX" sz="2100" b="1" dirty="0" smtClean="0">
              <a:solidFill>
                <a:srgbClr val="008000"/>
              </a:solidFill>
            </a:endParaRPr>
          </a:p>
          <a:p>
            <a:pPr>
              <a:buFont typeface="Arial" charset="0"/>
              <a:buChar char="•"/>
            </a:pPr>
            <a:r>
              <a:rPr lang="es-MX" sz="2100" b="1" dirty="0" smtClean="0">
                <a:solidFill>
                  <a:srgbClr val="008000"/>
                </a:solidFill>
              </a:rPr>
              <a:t> Desde ahí la Estructura funcionará y producirá las comunicaciones oficiales del Foro</a:t>
            </a:r>
          </a:p>
        </p:txBody>
      </p:sp>
      <p:sp>
        <p:nvSpPr>
          <p:cNvPr id="23" name="22 CuadroTexto"/>
          <p:cNvSpPr txBox="1"/>
          <p:nvPr/>
        </p:nvSpPr>
        <p:spPr>
          <a:xfrm>
            <a:off x="285720" y="4904914"/>
            <a:ext cx="8429684" cy="1061829"/>
          </a:xfrm>
          <a:prstGeom prst="rect">
            <a:avLst/>
          </a:prstGeom>
          <a:noFill/>
        </p:spPr>
        <p:txBody>
          <a:bodyPr wrap="square" rtlCol="0">
            <a:spAutoFit/>
          </a:bodyPr>
          <a:lstStyle/>
          <a:p>
            <a:endParaRPr lang="es-MX" sz="2100" b="1" dirty="0" smtClean="0">
              <a:solidFill>
                <a:srgbClr val="008000"/>
              </a:solidFill>
            </a:endParaRPr>
          </a:p>
          <a:p>
            <a:pPr>
              <a:buFont typeface="Arial" charset="0"/>
              <a:buChar char="•"/>
            </a:pPr>
            <a:r>
              <a:rPr lang="es-MX" sz="2100" b="1" dirty="0" smtClean="0">
                <a:solidFill>
                  <a:srgbClr val="008000"/>
                </a:solidFill>
              </a:rPr>
              <a:t> Ahí concentraremos equipos (que cada cual lleva y aporta a la Estructura), tendremos las reuniones plenarias de Dirección Colectiva,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ox(i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ox(in)">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box(in)">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box(in)">
                                      <p:cBhvr>
                                        <p:cTn id="2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85720" y="214290"/>
            <a:ext cx="8572560" cy="707886"/>
          </a:xfrm>
          <a:prstGeom prst="rect">
            <a:avLst/>
          </a:prstGeom>
          <a:noFill/>
        </p:spPr>
        <p:txBody>
          <a:bodyPr wrap="square" rtlCol="0">
            <a:spAutoFit/>
          </a:bodyPr>
          <a:lstStyle/>
          <a:p>
            <a:pPr algn="ctr"/>
            <a:r>
              <a:rPr lang="es-MX" sz="4000" b="1" dirty="0" smtClean="0">
                <a:solidFill>
                  <a:srgbClr val="008000"/>
                </a:solidFill>
              </a:rPr>
              <a:t>FACTORES DE ÉXITO</a:t>
            </a:r>
          </a:p>
        </p:txBody>
      </p:sp>
      <p:sp>
        <p:nvSpPr>
          <p:cNvPr id="5" name="4 CuadroTexto"/>
          <p:cNvSpPr txBox="1"/>
          <p:nvPr/>
        </p:nvSpPr>
        <p:spPr>
          <a:xfrm>
            <a:off x="357158" y="785794"/>
            <a:ext cx="8429684" cy="738664"/>
          </a:xfrm>
          <a:prstGeom prst="rect">
            <a:avLst/>
          </a:prstGeom>
          <a:noFill/>
        </p:spPr>
        <p:txBody>
          <a:bodyPr wrap="square" rtlCol="0">
            <a:spAutoFit/>
          </a:bodyPr>
          <a:lstStyle/>
          <a:p>
            <a:endParaRPr lang="es-MX" sz="2100" b="1" dirty="0" smtClean="0">
              <a:solidFill>
                <a:srgbClr val="008000"/>
              </a:solidFill>
            </a:endParaRPr>
          </a:p>
          <a:p>
            <a:pPr>
              <a:buFont typeface="Arial" charset="0"/>
              <a:buChar char="•"/>
            </a:pPr>
            <a:r>
              <a:rPr lang="es-MX" sz="2100" b="1" dirty="0" smtClean="0">
                <a:solidFill>
                  <a:srgbClr val="008000"/>
                </a:solidFill>
              </a:rPr>
              <a:t> La Universidad es un gran espacio y buena parte del éxito del Foro</a:t>
            </a:r>
          </a:p>
        </p:txBody>
      </p:sp>
      <p:sp>
        <p:nvSpPr>
          <p:cNvPr id="9" name="8 CuadroTexto"/>
          <p:cNvSpPr txBox="1"/>
          <p:nvPr/>
        </p:nvSpPr>
        <p:spPr>
          <a:xfrm>
            <a:off x="357158" y="1357298"/>
            <a:ext cx="8429684" cy="1384995"/>
          </a:xfrm>
          <a:prstGeom prst="rect">
            <a:avLst/>
          </a:prstGeom>
          <a:noFill/>
        </p:spPr>
        <p:txBody>
          <a:bodyPr wrap="square" rtlCol="0">
            <a:spAutoFit/>
          </a:bodyPr>
          <a:lstStyle/>
          <a:p>
            <a:endParaRPr lang="es-MX" sz="2100" b="1" dirty="0" smtClean="0">
              <a:solidFill>
                <a:srgbClr val="008000"/>
              </a:solidFill>
            </a:endParaRPr>
          </a:p>
          <a:p>
            <a:pPr>
              <a:buFont typeface="Arial" charset="0"/>
              <a:buChar char="•"/>
            </a:pPr>
            <a:r>
              <a:rPr lang="es-MX" sz="2100" b="1" dirty="0" smtClean="0">
                <a:solidFill>
                  <a:srgbClr val="008000"/>
                </a:solidFill>
              </a:rPr>
              <a:t> Muchos/as compañeros/as están trabajando con grandes dificultades y limitaciones en la organización y logística, ellos/as son otra buena parte del éxito del Foro</a:t>
            </a:r>
          </a:p>
        </p:txBody>
      </p:sp>
      <p:sp>
        <p:nvSpPr>
          <p:cNvPr id="10" name="9 CuadroTexto"/>
          <p:cNvSpPr txBox="1"/>
          <p:nvPr/>
        </p:nvSpPr>
        <p:spPr>
          <a:xfrm>
            <a:off x="285720" y="2571744"/>
            <a:ext cx="8429684" cy="1061829"/>
          </a:xfrm>
          <a:prstGeom prst="rect">
            <a:avLst/>
          </a:prstGeom>
          <a:noFill/>
        </p:spPr>
        <p:txBody>
          <a:bodyPr wrap="square" rtlCol="0">
            <a:spAutoFit/>
          </a:bodyPr>
          <a:lstStyle/>
          <a:p>
            <a:endParaRPr lang="es-MX" sz="2100" b="1" dirty="0" smtClean="0">
              <a:solidFill>
                <a:srgbClr val="008000"/>
              </a:solidFill>
            </a:endParaRPr>
          </a:p>
          <a:p>
            <a:pPr>
              <a:buFont typeface="Arial" charset="0"/>
              <a:buChar char="•"/>
            </a:pPr>
            <a:r>
              <a:rPr lang="es-MX" sz="2100" b="1" dirty="0" smtClean="0">
                <a:solidFill>
                  <a:srgbClr val="008000"/>
                </a:solidFill>
              </a:rPr>
              <a:t> El Foro ya despertó grandes entusiasmos colectivos en mucha gente, organizaciones y redes, ahí hay buena parte del éxito del Foro</a:t>
            </a:r>
          </a:p>
        </p:txBody>
      </p:sp>
      <p:sp>
        <p:nvSpPr>
          <p:cNvPr id="11" name="10 CuadroTexto"/>
          <p:cNvSpPr txBox="1"/>
          <p:nvPr/>
        </p:nvSpPr>
        <p:spPr>
          <a:xfrm>
            <a:off x="357158" y="3714752"/>
            <a:ext cx="8429684" cy="1384995"/>
          </a:xfrm>
          <a:prstGeom prst="rect">
            <a:avLst/>
          </a:prstGeom>
          <a:noFill/>
        </p:spPr>
        <p:txBody>
          <a:bodyPr wrap="square" rtlCol="0">
            <a:spAutoFit/>
          </a:bodyPr>
          <a:lstStyle/>
          <a:p>
            <a:endParaRPr lang="es-MX" sz="2100" b="1" dirty="0" smtClean="0">
              <a:solidFill>
                <a:srgbClr val="008000"/>
              </a:solidFill>
            </a:endParaRPr>
          </a:p>
          <a:p>
            <a:pPr>
              <a:buFont typeface="Arial" charset="0"/>
              <a:buChar char="•"/>
            </a:pPr>
            <a:r>
              <a:rPr lang="es-MX" sz="2100" b="1" dirty="0" smtClean="0">
                <a:solidFill>
                  <a:srgbClr val="008000"/>
                </a:solidFill>
              </a:rPr>
              <a:t> Todo el FOSPA comunica, todos/as los/as foristas son comunicadores/as (nosotros/as facilitamos ese gran proceso comunicacional, administramos iniciativas comunicacionales)</a:t>
            </a:r>
          </a:p>
        </p:txBody>
      </p:sp>
      <p:sp>
        <p:nvSpPr>
          <p:cNvPr id="12" name="11 CuadroTexto"/>
          <p:cNvSpPr txBox="1"/>
          <p:nvPr/>
        </p:nvSpPr>
        <p:spPr>
          <a:xfrm>
            <a:off x="285720" y="4857760"/>
            <a:ext cx="8582084" cy="1384995"/>
          </a:xfrm>
          <a:prstGeom prst="rect">
            <a:avLst/>
          </a:prstGeom>
          <a:noFill/>
        </p:spPr>
        <p:txBody>
          <a:bodyPr wrap="square" rtlCol="0">
            <a:spAutoFit/>
          </a:bodyPr>
          <a:lstStyle/>
          <a:p>
            <a:endParaRPr lang="es-MX" sz="2100" b="1" dirty="0" smtClean="0">
              <a:solidFill>
                <a:srgbClr val="008000"/>
              </a:solidFill>
            </a:endParaRPr>
          </a:p>
          <a:p>
            <a:pPr>
              <a:buFont typeface="Arial" charset="0"/>
              <a:buChar char="•"/>
            </a:pPr>
            <a:r>
              <a:rPr lang="es-MX" sz="2100" b="1" dirty="0" smtClean="0">
                <a:solidFill>
                  <a:srgbClr val="008000"/>
                </a:solidFill>
              </a:rPr>
              <a:t> Se está garantizando Carpa plenaria, pantallas </a:t>
            </a:r>
            <a:r>
              <a:rPr lang="es-MX" sz="2100" b="1" dirty="0" err="1" smtClean="0">
                <a:solidFill>
                  <a:srgbClr val="008000"/>
                </a:solidFill>
              </a:rPr>
              <a:t>Led</a:t>
            </a:r>
            <a:r>
              <a:rPr lang="es-MX" sz="2100" b="1" dirty="0" smtClean="0">
                <a:solidFill>
                  <a:srgbClr val="008000"/>
                </a:solidFill>
              </a:rPr>
              <a:t> y equipo de filmación / dirección (nosotros/as coordinaremos con ellos). Son también una buena parte del éxito del Foro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ox(in)">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71472" y="1142984"/>
            <a:ext cx="8215370" cy="4570482"/>
          </a:xfrm>
          <a:prstGeom prst="rect">
            <a:avLst/>
          </a:prstGeom>
          <a:noFill/>
        </p:spPr>
        <p:txBody>
          <a:bodyPr wrap="square" rtlCol="0">
            <a:spAutoFit/>
          </a:bodyPr>
          <a:lstStyle/>
          <a:p>
            <a:r>
              <a:rPr lang="es-MX" sz="2300" b="1" dirty="0" smtClean="0">
                <a:solidFill>
                  <a:srgbClr val="008000"/>
                </a:solidFill>
              </a:rPr>
              <a:t>Es  una enorme responsabilidad comunicacional con ese proceso</a:t>
            </a:r>
          </a:p>
          <a:p>
            <a:endParaRPr lang="es-MX" sz="1100" b="1" dirty="0" smtClean="0">
              <a:solidFill>
                <a:srgbClr val="008000"/>
              </a:solidFill>
            </a:endParaRPr>
          </a:p>
          <a:p>
            <a:pPr>
              <a:buFont typeface="Arial" charset="0"/>
              <a:buChar char="•"/>
            </a:pPr>
            <a:r>
              <a:rPr lang="es-MX" sz="2300" b="1" dirty="0" smtClean="0">
                <a:solidFill>
                  <a:srgbClr val="008000"/>
                </a:solidFill>
              </a:rPr>
              <a:t> POR ESO, LO PRIMERO ES DISTINGUIR  DOS COSAS QUE ESTARÁN SEPARADAS:</a:t>
            </a:r>
          </a:p>
          <a:p>
            <a:endParaRPr lang="es-MX" sz="500" b="1" dirty="0" smtClean="0">
              <a:solidFill>
                <a:srgbClr val="008000"/>
              </a:solidFill>
            </a:endParaRPr>
          </a:p>
          <a:p>
            <a:endParaRPr lang="es-MX" sz="500" b="1" dirty="0" smtClean="0">
              <a:solidFill>
                <a:srgbClr val="008000"/>
              </a:solidFill>
            </a:endParaRPr>
          </a:p>
          <a:p>
            <a:pPr>
              <a:buFontTx/>
              <a:buChar char="-"/>
            </a:pPr>
            <a:r>
              <a:rPr lang="es-MX" sz="2300" b="1" dirty="0" smtClean="0">
                <a:solidFill>
                  <a:srgbClr val="008000"/>
                </a:solidFill>
              </a:rPr>
              <a:t> Las comunicaciones que cada participante, organización o red del Foro hará de este evento, libre y autónomamente (en sus propias páginas, </a:t>
            </a:r>
            <a:r>
              <a:rPr lang="es-MX" sz="2300" b="1" dirty="0" err="1" smtClean="0">
                <a:solidFill>
                  <a:srgbClr val="008000"/>
                </a:solidFill>
              </a:rPr>
              <a:t>facebooks</a:t>
            </a:r>
            <a:r>
              <a:rPr lang="es-MX" sz="2300" b="1" dirty="0" smtClean="0">
                <a:solidFill>
                  <a:srgbClr val="008000"/>
                </a:solidFill>
              </a:rPr>
              <a:t>, radios, etc.), respondiendo a sus propias decisiones y directivas personales o de organización </a:t>
            </a:r>
          </a:p>
          <a:p>
            <a:endParaRPr lang="es-MX" sz="800" b="1" dirty="0" smtClean="0">
              <a:solidFill>
                <a:srgbClr val="008000"/>
              </a:solidFill>
            </a:endParaRPr>
          </a:p>
          <a:p>
            <a:endParaRPr lang="es-MX" sz="800" b="1" dirty="0" smtClean="0">
              <a:solidFill>
                <a:srgbClr val="008000"/>
              </a:solidFill>
            </a:endParaRPr>
          </a:p>
          <a:p>
            <a:endParaRPr lang="es-MX" sz="100" b="1" dirty="0" smtClean="0">
              <a:solidFill>
                <a:srgbClr val="008000"/>
              </a:solidFill>
            </a:endParaRPr>
          </a:p>
          <a:p>
            <a:pPr>
              <a:buFontTx/>
              <a:buChar char="-"/>
            </a:pPr>
            <a:r>
              <a:rPr lang="es-MX" sz="2300" b="1" dirty="0" smtClean="0">
                <a:solidFill>
                  <a:srgbClr val="008000"/>
                </a:solidFill>
              </a:rPr>
              <a:t> Las comunicaciones </a:t>
            </a:r>
            <a:r>
              <a:rPr lang="es-MX" sz="2300" b="1" u="sng" dirty="0" smtClean="0">
                <a:solidFill>
                  <a:srgbClr val="008000"/>
                </a:solidFill>
              </a:rPr>
              <a:t>OFICIALES</a:t>
            </a:r>
            <a:r>
              <a:rPr lang="es-MX" sz="2300" b="1" dirty="0" smtClean="0">
                <a:solidFill>
                  <a:srgbClr val="008000"/>
                </a:solidFill>
              </a:rPr>
              <a:t> del evento, que únicamente las hará la </a:t>
            </a:r>
            <a:r>
              <a:rPr lang="es-MX" sz="2300" b="1" u="sng" dirty="0" smtClean="0">
                <a:solidFill>
                  <a:srgbClr val="008000"/>
                </a:solidFill>
              </a:rPr>
              <a:t>ESTRUCTURA</a:t>
            </a:r>
            <a:r>
              <a:rPr lang="es-MX" sz="2300" b="1" dirty="0" smtClean="0">
                <a:solidFill>
                  <a:srgbClr val="008000"/>
                </a:solidFill>
              </a:rPr>
              <a:t> que se conformará para eso y que responderá a las decisiones y directivas colectivamente asumidas por esta misma estructura</a:t>
            </a:r>
          </a:p>
        </p:txBody>
      </p:sp>
      <p:sp>
        <p:nvSpPr>
          <p:cNvPr id="6" name="5 CuadroTexto"/>
          <p:cNvSpPr txBox="1"/>
          <p:nvPr/>
        </p:nvSpPr>
        <p:spPr>
          <a:xfrm>
            <a:off x="285720" y="214290"/>
            <a:ext cx="8572560" cy="707886"/>
          </a:xfrm>
          <a:prstGeom prst="rect">
            <a:avLst/>
          </a:prstGeom>
          <a:noFill/>
        </p:spPr>
        <p:txBody>
          <a:bodyPr wrap="square" rtlCol="0">
            <a:spAutoFit/>
          </a:bodyPr>
          <a:lstStyle/>
          <a:p>
            <a:pPr algn="ctr"/>
            <a:r>
              <a:rPr lang="es-MX" sz="4000" b="1" dirty="0" smtClean="0">
                <a:solidFill>
                  <a:srgbClr val="008000"/>
                </a:solidFill>
              </a:rPr>
              <a:t>LO PRIMERO: DISTINGUIR</a:t>
            </a:r>
          </a:p>
        </p:txBody>
      </p:sp>
      <p:sp>
        <p:nvSpPr>
          <p:cNvPr id="11" name="10 CuadroTexto"/>
          <p:cNvSpPr txBox="1"/>
          <p:nvPr/>
        </p:nvSpPr>
        <p:spPr>
          <a:xfrm>
            <a:off x="357158" y="5700615"/>
            <a:ext cx="8215370" cy="800219"/>
          </a:xfrm>
          <a:prstGeom prst="rect">
            <a:avLst/>
          </a:prstGeom>
          <a:noFill/>
        </p:spPr>
        <p:txBody>
          <a:bodyPr wrap="square" rtlCol="0">
            <a:spAutoFit/>
          </a:bodyPr>
          <a:lstStyle/>
          <a:p>
            <a:pPr algn="ctr"/>
            <a:r>
              <a:rPr lang="es-MX" sz="2300" b="1" dirty="0" smtClean="0">
                <a:solidFill>
                  <a:srgbClr val="008000"/>
                </a:solidFill>
              </a:rPr>
              <a:t>“COMUNICACIONES OFICIALES” DEL EVENTO Y ESTA “ESTRUCTURA” DE COMUNICACIONES SERÁN CASI SINÓNIMOS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ox(in)">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71472" y="913985"/>
            <a:ext cx="8215370" cy="2800767"/>
          </a:xfrm>
          <a:prstGeom prst="rect">
            <a:avLst/>
          </a:prstGeom>
          <a:noFill/>
        </p:spPr>
        <p:txBody>
          <a:bodyPr wrap="square" rtlCol="0">
            <a:spAutoFit/>
          </a:bodyPr>
          <a:lstStyle/>
          <a:p>
            <a:endParaRPr lang="es-MX" sz="2200" b="1" dirty="0" smtClean="0">
              <a:solidFill>
                <a:srgbClr val="008000"/>
              </a:solidFill>
            </a:endParaRPr>
          </a:p>
          <a:p>
            <a:pPr>
              <a:buFont typeface="Arial" charset="0"/>
              <a:buChar char="•"/>
            </a:pPr>
            <a:r>
              <a:rPr lang="es-MX" sz="2200" b="1" dirty="0" smtClean="0">
                <a:solidFill>
                  <a:srgbClr val="008000"/>
                </a:solidFill>
              </a:rPr>
              <a:t> Para facilitar este compromiso con la estructura oficial, cada comunicador/a puede agregar un guión con su organización o red a la firma de los productos comunicacionales que hace para la estructura, pero estos productos y su trabajo obedece a la estructura, no a una organización, red o criterio individual</a:t>
            </a:r>
          </a:p>
          <a:p>
            <a:endParaRPr lang="es-MX" sz="2200" b="1" dirty="0" smtClean="0">
              <a:solidFill>
                <a:srgbClr val="008000"/>
              </a:solidFill>
            </a:endParaRPr>
          </a:p>
          <a:p>
            <a:endParaRPr lang="es-MX" sz="2200" b="1" dirty="0" smtClean="0">
              <a:solidFill>
                <a:srgbClr val="008000"/>
              </a:solidFill>
            </a:endParaRPr>
          </a:p>
        </p:txBody>
      </p:sp>
      <p:sp>
        <p:nvSpPr>
          <p:cNvPr id="6" name="5 CuadroTexto"/>
          <p:cNvSpPr txBox="1"/>
          <p:nvPr/>
        </p:nvSpPr>
        <p:spPr>
          <a:xfrm>
            <a:off x="285720" y="214290"/>
            <a:ext cx="8572560" cy="707886"/>
          </a:xfrm>
          <a:prstGeom prst="rect">
            <a:avLst/>
          </a:prstGeom>
          <a:noFill/>
        </p:spPr>
        <p:txBody>
          <a:bodyPr wrap="square" rtlCol="0">
            <a:spAutoFit/>
          </a:bodyPr>
          <a:lstStyle/>
          <a:p>
            <a:pPr algn="ctr"/>
            <a:r>
              <a:rPr lang="es-MX" sz="4000" b="1" dirty="0" smtClean="0">
                <a:solidFill>
                  <a:srgbClr val="008000"/>
                </a:solidFill>
              </a:rPr>
              <a:t>LO PRIMERO: DISTINGUIR</a:t>
            </a:r>
          </a:p>
        </p:txBody>
      </p:sp>
      <p:sp>
        <p:nvSpPr>
          <p:cNvPr id="5" name="4 CuadroTexto"/>
          <p:cNvSpPr txBox="1"/>
          <p:nvPr/>
        </p:nvSpPr>
        <p:spPr>
          <a:xfrm>
            <a:off x="500034" y="2895613"/>
            <a:ext cx="8215370" cy="2462213"/>
          </a:xfrm>
          <a:prstGeom prst="rect">
            <a:avLst/>
          </a:prstGeom>
          <a:noFill/>
        </p:spPr>
        <p:txBody>
          <a:bodyPr wrap="square" rtlCol="0">
            <a:spAutoFit/>
          </a:bodyPr>
          <a:lstStyle/>
          <a:p>
            <a:endParaRPr lang="es-MX" sz="2200" b="1" dirty="0" smtClean="0">
              <a:solidFill>
                <a:srgbClr val="008000"/>
              </a:solidFill>
            </a:endParaRPr>
          </a:p>
          <a:p>
            <a:pPr>
              <a:buFont typeface="Arial" charset="0"/>
              <a:buChar char="•"/>
            </a:pPr>
            <a:r>
              <a:rPr lang="es-MX" sz="2200" b="1" dirty="0" smtClean="0">
                <a:solidFill>
                  <a:srgbClr val="008000"/>
                </a:solidFill>
              </a:rPr>
              <a:t> Como se tratará de un “Mínimo” bien definido de coberturas y productos comunicacionales decididos por la estructura (diariamente durante el evento), cada comunicador/a debe cumplir con ellos y además puede hacer otras coberturas comunicacionales, personales, de organización o red, pero que no perjudican ni se confunden con las que ha hecho para la estructura oficial</a:t>
            </a:r>
          </a:p>
        </p:txBody>
      </p:sp>
      <p:sp>
        <p:nvSpPr>
          <p:cNvPr id="8" name="7 CuadroTexto"/>
          <p:cNvSpPr txBox="1"/>
          <p:nvPr/>
        </p:nvSpPr>
        <p:spPr>
          <a:xfrm>
            <a:off x="357158" y="5214950"/>
            <a:ext cx="8215370" cy="1200329"/>
          </a:xfrm>
          <a:prstGeom prst="rect">
            <a:avLst/>
          </a:prstGeom>
          <a:noFill/>
        </p:spPr>
        <p:txBody>
          <a:bodyPr wrap="square" rtlCol="0">
            <a:spAutoFit/>
          </a:bodyPr>
          <a:lstStyle/>
          <a:p>
            <a:pPr algn="ctr"/>
            <a:endParaRPr lang="es-MX" sz="2400" b="1" dirty="0" smtClean="0">
              <a:solidFill>
                <a:srgbClr val="008000"/>
              </a:solidFill>
            </a:endParaRPr>
          </a:p>
          <a:p>
            <a:pPr algn="ctr"/>
            <a:r>
              <a:rPr lang="es-MX" sz="2400" b="1" dirty="0" smtClean="0">
                <a:solidFill>
                  <a:srgbClr val="008000"/>
                </a:solidFill>
              </a:rPr>
              <a:t>SOLO QUIEN COMPRENDE Y ASUME ESTO, PUEDE SER PARTE DE LA ESTRUCTURA</a:t>
            </a:r>
            <a:endParaRPr lang="es-MX" sz="600" b="1" dirty="0" smtClean="0">
              <a:solidFill>
                <a:srgbClr val="008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85720" y="71414"/>
            <a:ext cx="8572560" cy="1200329"/>
          </a:xfrm>
          <a:prstGeom prst="rect">
            <a:avLst/>
          </a:prstGeom>
          <a:noFill/>
        </p:spPr>
        <p:txBody>
          <a:bodyPr wrap="square" rtlCol="0">
            <a:spAutoFit/>
          </a:bodyPr>
          <a:lstStyle/>
          <a:p>
            <a:pPr algn="ctr"/>
            <a:r>
              <a:rPr lang="es-MX" sz="3600" b="1" dirty="0" smtClean="0">
                <a:solidFill>
                  <a:srgbClr val="008000"/>
                </a:solidFill>
              </a:rPr>
              <a:t>¿POR QUÉ ES IMPORTANTE UNA ESTRUCTURA?</a:t>
            </a:r>
          </a:p>
        </p:txBody>
      </p:sp>
      <p:sp>
        <p:nvSpPr>
          <p:cNvPr id="4" name="3 CuadroTexto"/>
          <p:cNvSpPr txBox="1"/>
          <p:nvPr/>
        </p:nvSpPr>
        <p:spPr>
          <a:xfrm>
            <a:off x="357158" y="1214422"/>
            <a:ext cx="8429684" cy="1154162"/>
          </a:xfrm>
          <a:prstGeom prst="rect">
            <a:avLst/>
          </a:prstGeom>
          <a:noFill/>
        </p:spPr>
        <p:txBody>
          <a:bodyPr wrap="square" rtlCol="0">
            <a:spAutoFit/>
          </a:bodyPr>
          <a:lstStyle/>
          <a:p>
            <a:pPr>
              <a:buFont typeface="Arial" charset="0"/>
              <a:buChar char="•"/>
            </a:pPr>
            <a:r>
              <a:rPr lang="es-MX" sz="2300" b="1" dirty="0" smtClean="0">
                <a:solidFill>
                  <a:srgbClr val="008000"/>
                </a:solidFill>
              </a:rPr>
              <a:t> Una “ESTRUCTURA”: es un conjunto orgánico y responsable de personas (en este caso comunicadores/as) que </a:t>
            </a:r>
            <a:r>
              <a:rPr lang="es-MX" sz="2300" b="1" u="sng" dirty="0" smtClean="0">
                <a:solidFill>
                  <a:srgbClr val="008000"/>
                </a:solidFill>
              </a:rPr>
              <a:t>garantizan</a:t>
            </a:r>
            <a:r>
              <a:rPr lang="es-MX" sz="2300" b="1" dirty="0" smtClean="0">
                <a:solidFill>
                  <a:srgbClr val="008000"/>
                </a:solidFill>
              </a:rPr>
              <a:t> algo (en este caso un </a:t>
            </a:r>
            <a:r>
              <a:rPr lang="es-MX" sz="2300" b="1" u="sng" dirty="0" smtClean="0">
                <a:solidFill>
                  <a:srgbClr val="008000"/>
                </a:solidFill>
              </a:rPr>
              <a:t>mínimo</a:t>
            </a:r>
            <a:r>
              <a:rPr lang="es-MX" sz="2300" b="1" dirty="0" smtClean="0">
                <a:solidFill>
                  <a:srgbClr val="008000"/>
                </a:solidFill>
              </a:rPr>
              <a:t> de coberturas y productos oficiales acordados) </a:t>
            </a:r>
          </a:p>
        </p:txBody>
      </p:sp>
      <p:sp>
        <p:nvSpPr>
          <p:cNvPr id="6" name="5 CuadroTexto"/>
          <p:cNvSpPr txBox="1"/>
          <p:nvPr/>
        </p:nvSpPr>
        <p:spPr>
          <a:xfrm>
            <a:off x="357158" y="2428868"/>
            <a:ext cx="8429684" cy="446276"/>
          </a:xfrm>
          <a:prstGeom prst="rect">
            <a:avLst/>
          </a:prstGeom>
          <a:noFill/>
        </p:spPr>
        <p:txBody>
          <a:bodyPr wrap="square" rtlCol="0">
            <a:spAutoFit/>
          </a:bodyPr>
          <a:lstStyle/>
          <a:p>
            <a:pPr>
              <a:buFont typeface="Arial" charset="0"/>
              <a:buChar char="•"/>
            </a:pPr>
            <a:r>
              <a:rPr lang="es-MX" sz="2300" b="1" dirty="0" smtClean="0">
                <a:solidFill>
                  <a:srgbClr val="008000"/>
                </a:solidFill>
              </a:rPr>
              <a:t> Cada persona cumple un rol y función, que es lo que importa</a:t>
            </a:r>
          </a:p>
        </p:txBody>
      </p:sp>
      <p:sp>
        <p:nvSpPr>
          <p:cNvPr id="7" name="6 CuadroTexto"/>
          <p:cNvSpPr txBox="1"/>
          <p:nvPr/>
        </p:nvSpPr>
        <p:spPr>
          <a:xfrm>
            <a:off x="357158" y="2928934"/>
            <a:ext cx="8429684" cy="800219"/>
          </a:xfrm>
          <a:prstGeom prst="rect">
            <a:avLst/>
          </a:prstGeom>
          <a:noFill/>
        </p:spPr>
        <p:txBody>
          <a:bodyPr wrap="square" rtlCol="0">
            <a:spAutoFit/>
          </a:bodyPr>
          <a:lstStyle/>
          <a:p>
            <a:pPr>
              <a:buFont typeface="Arial" charset="0"/>
              <a:buChar char="•"/>
            </a:pPr>
            <a:r>
              <a:rPr lang="es-MX" sz="2300" b="1" dirty="0" smtClean="0">
                <a:solidFill>
                  <a:srgbClr val="008000"/>
                </a:solidFill>
              </a:rPr>
              <a:t>Las personas pueden variar, son intercambiables,  pero los roles y funciones deben cumplirse y la estructura garantiza eso</a:t>
            </a:r>
          </a:p>
        </p:txBody>
      </p:sp>
      <p:sp>
        <p:nvSpPr>
          <p:cNvPr id="8" name="7 CuadroTexto"/>
          <p:cNvSpPr txBox="1"/>
          <p:nvPr/>
        </p:nvSpPr>
        <p:spPr>
          <a:xfrm>
            <a:off x="428596" y="3771789"/>
            <a:ext cx="8429684" cy="800219"/>
          </a:xfrm>
          <a:prstGeom prst="rect">
            <a:avLst/>
          </a:prstGeom>
          <a:noFill/>
        </p:spPr>
        <p:txBody>
          <a:bodyPr wrap="square" rtlCol="0">
            <a:spAutoFit/>
          </a:bodyPr>
          <a:lstStyle/>
          <a:p>
            <a:pPr>
              <a:buFont typeface="Arial" charset="0"/>
              <a:buChar char="•"/>
            </a:pPr>
            <a:r>
              <a:rPr lang="es-MX" sz="2300" b="1" dirty="0" smtClean="0">
                <a:solidFill>
                  <a:srgbClr val="008000"/>
                </a:solidFill>
              </a:rPr>
              <a:t>Si hay imprevistos o problemas, la estructura los afronta y soluciona </a:t>
            </a:r>
          </a:p>
        </p:txBody>
      </p:sp>
      <p:sp>
        <p:nvSpPr>
          <p:cNvPr id="9" name="8 CuadroTexto"/>
          <p:cNvSpPr txBox="1"/>
          <p:nvPr/>
        </p:nvSpPr>
        <p:spPr>
          <a:xfrm>
            <a:off x="428596" y="4572008"/>
            <a:ext cx="8429684" cy="1154162"/>
          </a:xfrm>
          <a:prstGeom prst="rect">
            <a:avLst/>
          </a:prstGeom>
          <a:noFill/>
        </p:spPr>
        <p:txBody>
          <a:bodyPr wrap="square" rtlCol="0">
            <a:spAutoFit/>
          </a:bodyPr>
          <a:lstStyle/>
          <a:p>
            <a:pPr>
              <a:buFont typeface="Arial" charset="0"/>
              <a:buChar char="•"/>
            </a:pPr>
            <a:r>
              <a:rPr lang="es-MX" sz="2300" b="1" dirty="0" smtClean="0">
                <a:solidFill>
                  <a:srgbClr val="008000"/>
                </a:solidFill>
              </a:rPr>
              <a:t> No depende de cuestiones individuales porque nadie está solo, es un conjunto organizado y planificado. Cada uno/a sabe que tiene ese respaldo del conjunto detrás</a:t>
            </a:r>
          </a:p>
        </p:txBody>
      </p:sp>
      <p:sp>
        <p:nvSpPr>
          <p:cNvPr id="10" name="9 CuadroTexto"/>
          <p:cNvSpPr txBox="1"/>
          <p:nvPr/>
        </p:nvSpPr>
        <p:spPr>
          <a:xfrm>
            <a:off x="357158" y="5843491"/>
            <a:ext cx="8429684" cy="800219"/>
          </a:xfrm>
          <a:prstGeom prst="rect">
            <a:avLst/>
          </a:prstGeom>
          <a:noFill/>
        </p:spPr>
        <p:txBody>
          <a:bodyPr wrap="square" rtlCol="0">
            <a:spAutoFit/>
          </a:bodyPr>
          <a:lstStyle/>
          <a:p>
            <a:pPr algn="ctr"/>
            <a:r>
              <a:rPr lang="es-MX" sz="2300" b="1" dirty="0" smtClean="0">
                <a:solidFill>
                  <a:srgbClr val="008000"/>
                </a:solidFill>
              </a:rPr>
              <a:t>ESO ES LO QUE ESTAMOS CONSTRUYENDO PARA LAS COBERTURAS COMUNICACIONALES OFICIALES DEL EVENTO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ox(i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ox(in)">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85720" y="214290"/>
            <a:ext cx="8572560" cy="707886"/>
          </a:xfrm>
          <a:prstGeom prst="rect">
            <a:avLst/>
          </a:prstGeom>
          <a:noFill/>
        </p:spPr>
        <p:txBody>
          <a:bodyPr wrap="square" rtlCol="0">
            <a:spAutoFit/>
          </a:bodyPr>
          <a:lstStyle/>
          <a:p>
            <a:pPr algn="ctr"/>
            <a:r>
              <a:rPr lang="es-MX" sz="4000" b="1" dirty="0" smtClean="0">
                <a:solidFill>
                  <a:srgbClr val="008000"/>
                </a:solidFill>
              </a:rPr>
              <a:t>¿QUIÉNES FORMAN ESTA ESTRUCTURA</a:t>
            </a:r>
          </a:p>
        </p:txBody>
      </p:sp>
      <p:sp>
        <p:nvSpPr>
          <p:cNvPr id="4" name="3 CuadroTexto"/>
          <p:cNvSpPr txBox="1"/>
          <p:nvPr/>
        </p:nvSpPr>
        <p:spPr>
          <a:xfrm>
            <a:off x="357158" y="1071546"/>
            <a:ext cx="8429684" cy="830997"/>
          </a:xfrm>
          <a:prstGeom prst="rect">
            <a:avLst/>
          </a:prstGeom>
          <a:noFill/>
        </p:spPr>
        <p:txBody>
          <a:bodyPr wrap="square" rtlCol="0">
            <a:spAutoFit/>
          </a:bodyPr>
          <a:lstStyle/>
          <a:p>
            <a:pPr>
              <a:buFont typeface="Arial" charset="0"/>
              <a:buChar char="•"/>
            </a:pPr>
            <a:r>
              <a:rPr lang="es-MX" sz="2400" b="1" dirty="0" smtClean="0">
                <a:solidFill>
                  <a:srgbClr val="008000"/>
                </a:solidFill>
              </a:rPr>
              <a:t> Los que son seleccionados formalmente para ser parte, de acuerdo a estos requisitos:</a:t>
            </a:r>
          </a:p>
        </p:txBody>
      </p:sp>
      <p:sp>
        <p:nvSpPr>
          <p:cNvPr id="5" name="4 CuadroTexto"/>
          <p:cNvSpPr txBox="1"/>
          <p:nvPr/>
        </p:nvSpPr>
        <p:spPr>
          <a:xfrm>
            <a:off x="285720" y="1643050"/>
            <a:ext cx="8429684" cy="1938992"/>
          </a:xfrm>
          <a:prstGeom prst="rect">
            <a:avLst/>
          </a:prstGeom>
          <a:noFill/>
        </p:spPr>
        <p:txBody>
          <a:bodyPr wrap="square" rtlCol="0">
            <a:spAutoFit/>
          </a:bodyPr>
          <a:lstStyle/>
          <a:p>
            <a:pPr>
              <a:buFont typeface="Arial" charset="0"/>
              <a:buChar char="•"/>
            </a:pPr>
            <a:endParaRPr lang="es-MX" sz="2400" b="1" dirty="0" smtClean="0">
              <a:solidFill>
                <a:srgbClr val="008000"/>
              </a:solidFill>
            </a:endParaRPr>
          </a:p>
          <a:p>
            <a:pPr>
              <a:buFont typeface="Arial" charset="0"/>
              <a:buChar char="•"/>
            </a:pPr>
            <a:r>
              <a:rPr lang="es-MX" sz="2400" b="1" dirty="0" smtClean="0">
                <a:solidFill>
                  <a:srgbClr val="008000"/>
                </a:solidFill>
              </a:rPr>
              <a:t> Comprenden y aceptan las condiciones antes dichas sobre “Comunicacionales oficiales” y la “Estructura”, asumiendo el deber de garantizar los acuerdos y tareas de la estructura, por encima y antes de cualquier otro compromiso en el Evento</a:t>
            </a:r>
          </a:p>
        </p:txBody>
      </p:sp>
      <p:sp>
        <p:nvSpPr>
          <p:cNvPr id="6" name="5 CuadroTexto"/>
          <p:cNvSpPr txBox="1"/>
          <p:nvPr/>
        </p:nvSpPr>
        <p:spPr>
          <a:xfrm>
            <a:off x="285720" y="3286124"/>
            <a:ext cx="8429684" cy="1200329"/>
          </a:xfrm>
          <a:prstGeom prst="rect">
            <a:avLst/>
          </a:prstGeom>
          <a:noFill/>
        </p:spPr>
        <p:txBody>
          <a:bodyPr wrap="square" rtlCol="0">
            <a:spAutoFit/>
          </a:bodyPr>
          <a:lstStyle/>
          <a:p>
            <a:pPr>
              <a:buFont typeface="Arial" charset="0"/>
              <a:buChar char="•"/>
            </a:pPr>
            <a:endParaRPr lang="es-MX" sz="2400" b="1" dirty="0" smtClean="0">
              <a:solidFill>
                <a:srgbClr val="008000"/>
              </a:solidFill>
            </a:endParaRPr>
          </a:p>
          <a:p>
            <a:pPr>
              <a:buFont typeface="Arial" charset="0"/>
              <a:buChar char="•"/>
            </a:pPr>
            <a:r>
              <a:rPr lang="es-MX" sz="2400" b="1" dirty="0" smtClean="0">
                <a:solidFill>
                  <a:srgbClr val="008000"/>
                </a:solidFill>
              </a:rPr>
              <a:t> Llegan a Tarapoto por sus propios medios (No contamos con financiamiento para pasajes)</a:t>
            </a:r>
          </a:p>
        </p:txBody>
      </p:sp>
      <p:sp>
        <p:nvSpPr>
          <p:cNvPr id="7" name="6 CuadroTexto"/>
          <p:cNvSpPr txBox="1"/>
          <p:nvPr/>
        </p:nvSpPr>
        <p:spPr>
          <a:xfrm>
            <a:off x="285720" y="4143380"/>
            <a:ext cx="8429684" cy="2308324"/>
          </a:xfrm>
          <a:prstGeom prst="rect">
            <a:avLst/>
          </a:prstGeom>
          <a:noFill/>
        </p:spPr>
        <p:txBody>
          <a:bodyPr wrap="square" rtlCol="0">
            <a:spAutoFit/>
          </a:bodyPr>
          <a:lstStyle/>
          <a:p>
            <a:pPr>
              <a:buFont typeface="Arial" charset="0"/>
              <a:buChar char="•"/>
            </a:pPr>
            <a:endParaRPr lang="es-MX" sz="2400" b="1" dirty="0" smtClean="0">
              <a:solidFill>
                <a:srgbClr val="008000"/>
              </a:solidFill>
            </a:endParaRPr>
          </a:p>
          <a:p>
            <a:pPr>
              <a:buFont typeface="Arial" charset="0"/>
              <a:buChar char="•"/>
            </a:pPr>
            <a:r>
              <a:rPr lang="es-MX" sz="2400" b="1" dirty="0" smtClean="0">
                <a:solidFill>
                  <a:srgbClr val="008000"/>
                </a:solidFill>
              </a:rPr>
              <a:t> Traen un firme compromiso de buena energía, cooperación, fraternidad  y compañerismo para trabajar en equipo y enfrentar problemas, errores y dificultades (que habrá y muchos seguramente). Tanto dentro de la estructura de comunicaciones como hacia as otras comisiones de trabajo del FOSPA)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85720" y="214290"/>
            <a:ext cx="8572560" cy="1323439"/>
          </a:xfrm>
          <a:prstGeom prst="rect">
            <a:avLst/>
          </a:prstGeom>
          <a:noFill/>
        </p:spPr>
        <p:txBody>
          <a:bodyPr wrap="square" rtlCol="0">
            <a:spAutoFit/>
          </a:bodyPr>
          <a:lstStyle/>
          <a:p>
            <a:pPr algn="ctr"/>
            <a:r>
              <a:rPr lang="es-MX" sz="4000" b="1" dirty="0" smtClean="0">
                <a:solidFill>
                  <a:srgbClr val="008000"/>
                </a:solidFill>
              </a:rPr>
              <a:t>¿CÓMO SABRÉ MI LUGAR EN LA ESTRUCTURA?</a:t>
            </a:r>
          </a:p>
        </p:txBody>
      </p:sp>
      <p:sp>
        <p:nvSpPr>
          <p:cNvPr id="4" name="3 CuadroTexto"/>
          <p:cNvSpPr txBox="1"/>
          <p:nvPr/>
        </p:nvSpPr>
        <p:spPr>
          <a:xfrm>
            <a:off x="357158" y="1597871"/>
            <a:ext cx="8429684" cy="830997"/>
          </a:xfrm>
          <a:prstGeom prst="rect">
            <a:avLst/>
          </a:prstGeom>
          <a:noFill/>
        </p:spPr>
        <p:txBody>
          <a:bodyPr wrap="square" rtlCol="0">
            <a:spAutoFit/>
          </a:bodyPr>
          <a:lstStyle/>
          <a:p>
            <a:pPr>
              <a:buFont typeface="Arial" charset="0"/>
              <a:buChar char="•"/>
            </a:pPr>
            <a:r>
              <a:rPr lang="es-MX" sz="2400" b="1" dirty="0" smtClean="0">
                <a:solidFill>
                  <a:srgbClr val="008000"/>
                </a:solidFill>
              </a:rPr>
              <a:t> Cada uno/a tendrá un lugar, un rol y función, bien definido en la Estructura</a:t>
            </a:r>
          </a:p>
        </p:txBody>
      </p:sp>
      <p:sp>
        <p:nvSpPr>
          <p:cNvPr id="7" name="6 CuadroTexto"/>
          <p:cNvSpPr txBox="1"/>
          <p:nvPr/>
        </p:nvSpPr>
        <p:spPr>
          <a:xfrm>
            <a:off x="357158" y="2857496"/>
            <a:ext cx="8429684" cy="1200329"/>
          </a:xfrm>
          <a:prstGeom prst="rect">
            <a:avLst/>
          </a:prstGeom>
          <a:noFill/>
        </p:spPr>
        <p:txBody>
          <a:bodyPr wrap="square" rtlCol="0">
            <a:spAutoFit/>
          </a:bodyPr>
          <a:lstStyle/>
          <a:p>
            <a:pPr>
              <a:buFont typeface="Arial" charset="0"/>
              <a:buChar char="•"/>
            </a:pPr>
            <a:r>
              <a:rPr lang="es-MX" sz="2400" b="1" dirty="0" smtClean="0">
                <a:solidFill>
                  <a:srgbClr val="008000"/>
                </a:solidFill>
              </a:rPr>
              <a:t> Sabrá qué hacer, cómo hacerlo, con quienes y con qué contar, plazos, etc., bien definidos cada día y en contacto con todo el colectivo de la estructura</a:t>
            </a:r>
          </a:p>
        </p:txBody>
      </p:sp>
      <p:sp>
        <p:nvSpPr>
          <p:cNvPr id="8" name="7 CuadroTexto"/>
          <p:cNvSpPr txBox="1"/>
          <p:nvPr/>
        </p:nvSpPr>
        <p:spPr>
          <a:xfrm>
            <a:off x="285720" y="4357694"/>
            <a:ext cx="8429684" cy="830997"/>
          </a:xfrm>
          <a:prstGeom prst="rect">
            <a:avLst/>
          </a:prstGeom>
          <a:noFill/>
        </p:spPr>
        <p:txBody>
          <a:bodyPr wrap="square" rtlCol="0">
            <a:spAutoFit/>
          </a:bodyPr>
          <a:lstStyle/>
          <a:p>
            <a:pPr>
              <a:buFont typeface="Arial" charset="0"/>
              <a:buChar char="•"/>
            </a:pPr>
            <a:r>
              <a:rPr lang="es-MX" sz="2400" b="1" dirty="0" smtClean="0">
                <a:solidFill>
                  <a:srgbClr val="008000"/>
                </a:solidFill>
              </a:rPr>
              <a:t> Ese lugar dependerá de la experticia, interés, etc., de cada cual. La idea es poner a cada uno/a donde mejor se sienta y más porte</a:t>
            </a:r>
          </a:p>
        </p:txBody>
      </p:sp>
      <p:sp>
        <p:nvSpPr>
          <p:cNvPr id="11" name="10 CuadroTexto"/>
          <p:cNvSpPr txBox="1"/>
          <p:nvPr/>
        </p:nvSpPr>
        <p:spPr>
          <a:xfrm>
            <a:off x="285720" y="5598399"/>
            <a:ext cx="8429684" cy="830997"/>
          </a:xfrm>
          <a:prstGeom prst="rect">
            <a:avLst/>
          </a:prstGeom>
          <a:noFill/>
        </p:spPr>
        <p:txBody>
          <a:bodyPr wrap="square" rtlCol="0">
            <a:spAutoFit/>
          </a:bodyPr>
          <a:lstStyle/>
          <a:p>
            <a:pPr>
              <a:buFont typeface="Arial" charset="0"/>
              <a:buChar char="•"/>
            </a:pPr>
            <a:r>
              <a:rPr lang="es-MX" sz="2400" b="1" dirty="0" smtClean="0">
                <a:solidFill>
                  <a:srgbClr val="008000"/>
                </a:solidFill>
              </a:rPr>
              <a:t> Al final dejamos datos para avanzar concretamente y en cada caso con esta definición (que ya está haciéndose)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ox(in)">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85720" y="214290"/>
            <a:ext cx="8572560" cy="1200329"/>
          </a:xfrm>
          <a:prstGeom prst="rect">
            <a:avLst/>
          </a:prstGeom>
          <a:noFill/>
        </p:spPr>
        <p:txBody>
          <a:bodyPr wrap="square" rtlCol="0">
            <a:spAutoFit/>
          </a:bodyPr>
          <a:lstStyle/>
          <a:p>
            <a:pPr algn="ctr"/>
            <a:r>
              <a:rPr lang="es-MX" sz="3600" b="1" dirty="0" smtClean="0">
                <a:solidFill>
                  <a:srgbClr val="008000"/>
                </a:solidFill>
              </a:rPr>
              <a:t>¿CÓMO SABRÉ MI LUGAR EN LA ESTRUCTURA?</a:t>
            </a:r>
          </a:p>
        </p:txBody>
      </p:sp>
      <p:sp>
        <p:nvSpPr>
          <p:cNvPr id="10" name="9 CuadroTexto"/>
          <p:cNvSpPr txBox="1"/>
          <p:nvPr/>
        </p:nvSpPr>
        <p:spPr>
          <a:xfrm>
            <a:off x="285720" y="1392310"/>
            <a:ext cx="8429684" cy="1107996"/>
          </a:xfrm>
          <a:prstGeom prst="rect">
            <a:avLst/>
          </a:prstGeom>
          <a:noFill/>
        </p:spPr>
        <p:txBody>
          <a:bodyPr wrap="square" rtlCol="0">
            <a:spAutoFit/>
          </a:bodyPr>
          <a:lstStyle/>
          <a:p>
            <a:pPr>
              <a:buFont typeface="Arial" charset="0"/>
              <a:buChar char="•"/>
            </a:pPr>
            <a:r>
              <a:rPr lang="es-MX" sz="2200" b="1" dirty="0" smtClean="0">
                <a:solidFill>
                  <a:srgbClr val="008000"/>
                </a:solidFill>
              </a:rPr>
              <a:t> Todos tendremos una guía escrita, básica y útil con la estructura y el lugar (rol y función) que cada uno/a ocupa, contactos  en tiempo real (teléfono, </a:t>
            </a:r>
            <a:r>
              <a:rPr lang="es-MX" sz="2200" b="1" dirty="0" err="1" smtClean="0">
                <a:solidFill>
                  <a:srgbClr val="008000"/>
                </a:solidFill>
              </a:rPr>
              <a:t>watsap</a:t>
            </a:r>
            <a:r>
              <a:rPr lang="es-MX" sz="2200" b="1" dirty="0" smtClean="0">
                <a:solidFill>
                  <a:srgbClr val="008000"/>
                </a:solidFill>
              </a:rPr>
              <a:t>, etc.), experticias y equipos con que cuenta, etc. </a:t>
            </a:r>
          </a:p>
        </p:txBody>
      </p:sp>
      <p:sp>
        <p:nvSpPr>
          <p:cNvPr id="11" name="10 CuadroTexto"/>
          <p:cNvSpPr txBox="1"/>
          <p:nvPr/>
        </p:nvSpPr>
        <p:spPr>
          <a:xfrm>
            <a:off x="366682" y="2714620"/>
            <a:ext cx="8429684" cy="1107996"/>
          </a:xfrm>
          <a:prstGeom prst="rect">
            <a:avLst/>
          </a:prstGeom>
          <a:noFill/>
        </p:spPr>
        <p:txBody>
          <a:bodyPr wrap="square" rtlCol="0">
            <a:spAutoFit/>
          </a:bodyPr>
          <a:lstStyle/>
          <a:p>
            <a:pPr>
              <a:buFont typeface="Arial" charset="0"/>
              <a:buChar char="•"/>
            </a:pPr>
            <a:r>
              <a:rPr lang="es-MX" sz="2200" b="1" dirty="0" smtClean="0">
                <a:solidFill>
                  <a:srgbClr val="008000"/>
                </a:solidFill>
              </a:rPr>
              <a:t> La estructura se reunirá en pleno, durante el evento, al menos tres veces al día (previo, almuerzo y post evento), aunque coordinará todo el día</a:t>
            </a:r>
          </a:p>
        </p:txBody>
      </p:sp>
      <p:sp>
        <p:nvSpPr>
          <p:cNvPr id="12" name="11 CuadroTexto"/>
          <p:cNvSpPr txBox="1"/>
          <p:nvPr/>
        </p:nvSpPr>
        <p:spPr>
          <a:xfrm>
            <a:off x="285720" y="3964078"/>
            <a:ext cx="8429684" cy="1107996"/>
          </a:xfrm>
          <a:prstGeom prst="rect">
            <a:avLst/>
          </a:prstGeom>
          <a:noFill/>
        </p:spPr>
        <p:txBody>
          <a:bodyPr wrap="square" rtlCol="0">
            <a:spAutoFit/>
          </a:bodyPr>
          <a:lstStyle/>
          <a:p>
            <a:pPr>
              <a:buFont typeface="Arial" charset="0"/>
              <a:buChar char="•"/>
            </a:pPr>
            <a:r>
              <a:rPr lang="es-MX" sz="2200" b="1" dirty="0" smtClean="0">
                <a:solidFill>
                  <a:srgbClr val="008000"/>
                </a:solidFill>
              </a:rPr>
              <a:t> La estructura tendrá reuniones desde la primera semana de abril (presenciales y </a:t>
            </a:r>
            <a:r>
              <a:rPr lang="es-MX" sz="2200" b="1" dirty="0" err="1" smtClean="0">
                <a:solidFill>
                  <a:srgbClr val="008000"/>
                </a:solidFill>
              </a:rPr>
              <a:t>skype</a:t>
            </a:r>
            <a:r>
              <a:rPr lang="es-MX" sz="2200" b="1" dirty="0" smtClean="0">
                <a:solidFill>
                  <a:srgbClr val="008000"/>
                </a:solidFill>
              </a:rPr>
              <a:t>) para afinar detalles y empaparse colectivamente de los roles y funciones, tareas y trabajo</a:t>
            </a:r>
          </a:p>
        </p:txBody>
      </p:sp>
      <p:sp>
        <p:nvSpPr>
          <p:cNvPr id="13" name="12 CuadroTexto"/>
          <p:cNvSpPr txBox="1"/>
          <p:nvPr/>
        </p:nvSpPr>
        <p:spPr>
          <a:xfrm>
            <a:off x="428596" y="5286388"/>
            <a:ext cx="8429684" cy="1107996"/>
          </a:xfrm>
          <a:prstGeom prst="rect">
            <a:avLst/>
          </a:prstGeom>
          <a:noFill/>
        </p:spPr>
        <p:txBody>
          <a:bodyPr wrap="square" rtlCol="0">
            <a:spAutoFit/>
          </a:bodyPr>
          <a:lstStyle/>
          <a:p>
            <a:pPr>
              <a:buFont typeface="Arial" charset="0"/>
              <a:buChar char="•"/>
            </a:pPr>
            <a:r>
              <a:rPr lang="es-MX" sz="2200" b="1" dirty="0" smtClean="0">
                <a:solidFill>
                  <a:srgbClr val="008000"/>
                </a:solidFill>
              </a:rPr>
              <a:t> La estructura recibirá y dará inducción a todos/as los/as voluntarios/as que se le integren entre el 22 y 26 de abril en Tarapoto (repasando y afinando aún más su funcionamiento)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ox(i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ox(in)">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ox(in)">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85720" y="1519656"/>
            <a:ext cx="8572560" cy="2123658"/>
          </a:xfrm>
          <a:prstGeom prst="rect">
            <a:avLst/>
          </a:prstGeom>
          <a:noFill/>
        </p:spPr>
        <p:txBody>
          <a:bodyPr wrap="square" rtlCol="0">
            <a:spAutoFit/>
          </a:bodyPr>
          <a:lstStyle/>
          <a:p>
            <a:pPr algn="ctr"/>
            <a:r>
              <a:rPr lang="es-MX" sz="6600" b="1" dirty="0" smtClean="0">
                <a:solidFill>
                  <a:srgbClr val="008000"/>
                </a:solidFill>
              </a:rPr>
              <a:t>¿QUÉ FORMA TIENE LA ESTRUCTURA?</a:t>
            </a:r>
          </a:p>
        </p:txBody>
      </p:sp>
      <p:sp>
        <p:nvSpPr>
          <p:cNvPr id="10" name="9 CuadroTexto"/>
          <p:cNvSpPr txBox="1"/>
          <p:nvPr/>
        </p:nvSpPr>
        <p:spPr>
          <a:xfrm>
            <a:off x="285720" y="4324657"/>
            <a:ext cx="8429684" cy="707886"/>
          </a:xfrm>
          <a:prstGeom prst="rect">
            <a:avLst/>
          </a:prstGeom>
          <a:noFill/>
        </p:spPr>
        <p:txBody>
          <a:bodyPr wrap="square" rtlCol="0">
            <a:spAutoFit/>
          </a:bodyPr>
          <a:lstStyle/>
          <a:p>
            <a:pPr>
              <a:buFont typeface="Arial" charset="0"/>
              <a:buChar char="•"/>
            </a:pPr>
            <a:r>
              <a:rPr lang="es-MX" sz="4000" b="1" dirty="0" smtClean="0">
                <a:solidFill>
                  <a:srgbClr val="008000"/>
                </a:solidFill>
              </a:rPr>
              <a:t> Tiene (3) tres grandes componentes: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TotalTime>
  <Words>2131</Words>
  <PresentationFormat>Presentación en pantalla (4:3)</PresentationFormat>
  <Paragraphs>172</Paragraphs>
  <Slides>21</Slides>
  <Notes>2</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Ricardo Jimernez</dc:creator>
  <cp:lastModifiedBy>Ricardo Jimernez</cp:lastModifiedBy>
  <cp:revision>62</cp:revision>
  <dcterms:created xsi:type="dcterms:W3CDTF">2017-03-15T16:32:13Z</dcterms:created>
  <dcterms:modified xsi:type="dcterms:W3CDTF">2017-03-16T21:57:50Z</dcterms:modified>
</cp:coreProperties>
</file>